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75"/>
  </p:notesMasterIdLst>
  <p:sldIdLst>
    <p:sldId id="256" r:id="rId3"/>
    <p:sldId id="257" r:id="rId4"/>
    <p:sldId id="259" r:id="rId5"/>
    <p:sldId id="325" r:id="rId6"/>
    <p:sldId id="268" r:id="rId7"/>
    <p:sldId id="372" r:id="rId8"/>
    <p:sldId id="262" r:id="rId9"/>
    <p:sldId id="263" r:id="rId10"/>
    <p:sldId id="264" r:id="rId11"/>
    <p:sldId id="266" r:id="rId12"/>
    <p:sldId id="300" r:id="rId13"/>
    <p:sldId id="394" r:id="rId14"/>
    <p:sldId id="395" r:id="rId15"/>
    <p:sldId id="339" r:id="rId16"/>
    <p:sldId id="311" r:id="rId17"/>
    <p:sldId id="267" r:id="rId18"/>
    <p:sldId id="301" r:id="rId19"/>
    <p:sldId id="303" r:id="rId20"/>
    <p:sldId id="302" r:id="rId21"/>
    <p:sldId id="398" r:id="rId22"/>
    <p:sldId id="396" r:id="rId23"/>
    <p:sldId id="397" r:id="rId24"/>
    <p:sldId id="308" r:id="rId25"/>
    <p:sldId id="304" r:id="rId26"/>
    <p:sldId id="373" r:id="rId27"/>
    <p:sldId id="343" r:id="rId28"/>
    <p:sldId id="307" r:id="rId29"/>
    <p:sldId id="344" r:id="rId30"/>
    <p:sldId id="345" r:id="rId31"/>
    <p:sldId id="309" r:id="rId32"/>
    <p:sldId id="310" r:id="rId33"/>
    <p:sldId id="326" r:id="rId34"/>
    <p:sldId id="340" r:id="rId35"/>
    <p:sldId id="312" r:id="rId36"/>
    <p:sldId id="306" r:id="rId37"/>
    <p:sldId id="374" r:id="rId38"/>
    <p:sldId id="313" r:id="rId39"/>
    <p:sldId id="375" r:id="rId40"/>
    <p:sldId id="338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2" r:id="rId49"/>
    <p:sldId id="323" r:id="rId50"/>
    <p:sldId id="341" r:id="rId51"/>
    <p:sldId id="376" r:id="rId52"/>
    <p:sldId id="327" r:id="rId53"/>
    <p:sldId id="328" r:id="rId54"/>
    <p:sldId id="329" r:id="rId55"/>
    <p:sldId id="330" r:id="rId56"/>
    <p:sldId id="342" r:id="rId57"/>
    <p:sldId id="331" r:id="rId58"/>
    <p:sldId id="332" r:id="rId59"/>
    <p:sldId id="378" r:id="rId60"/>
    <p:sldId id="377" r:id="rId61"/>
    <p:sldId id="334" r:id="rId62"/>
    <p:sldId id="333" r:id="rId63"/>
    <p:sldId id="335" r:id="rId64"/>
    <p:sldId id="275" r:id="rId65"/>
    <p:sldId id="379" r:id="rId66"/>
    <p:sldId id="278" r:id="rId67"/>
    <p:sldId id="279" r:id="rId68"/>
    <p:sldId id="282" r:id="rId69"/>
    <p:sldId id="283" r:id="rId70"/>
    <p:sldId id="336" r:id="rId71"/>
    <p:sldId id="287" r:id="rId72"/>
    <p:sldId id="289" r:id="rId73"/>
    <p:sldId id="337" r:id="rId74"/>
  </p:sldIdLst>
  <p:sldSz cx="9144000" cy="5143500" type="screen16x9"/>
  <p:notesSz cx="6858000" cy="9144000"/>
  <p:embeddedFontLst>
    <p:embeddedFont>
      <p:font typeface="AkayaTelivigala" pitchFamily="2" charset="77"/>
      <p:regular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mbria Math" panose="02040503050406030204" pitchFamily="18" charset="0"/>
      <p:regular r:id="rId81"/>
    </p:embeddedFont>
    <p:embeddedFont>
      <p:font typeface="Helvetica Neue" panose="02000503000000020004" pitchFamily="2" charset="0"/>
      <p:regular r:id="rId82"/>
      <p:bold r:id="rId83"/>
      <p:italic r:id="rId84"/>
      <p:boldItalic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22"/>
    <p:restoredTop sz="97146"/>
  </p:normalViewPr>
  <p:slideViewPr>
    <p:cSldViewPr snapToGrid="0">
      <p:cViewPr varScale="1">
        <p:scale>
          <a:sx n="208" d="100"/>
          <a:sy n="208" d="100"/>
        </p:scale>
        <p:origin x="224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09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5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5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6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921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6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15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8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462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868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94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028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88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72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054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9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85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45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526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74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908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39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529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47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7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65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78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75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01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587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49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179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621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79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49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47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7147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3995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7068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6532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367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884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396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13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g"/><Relationship Id="rId7" Type="http://schemas.openxmlformats.org/officeDocument/2006/relationships/image" Target="../media/image4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jpg"/><Relationship Id="rId7" Type="http://schemas.openxmlformats.org/officeDocument/2006/relationships/image" Target="../media/image530.png"/><Relationship Id="rId12" Type="http://schemas.openxmlformats.org/officeDocument/2006/relationships/image" Target="../media/image5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0.png"/><Relationship Id="rId11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2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Основные алгоритмы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Определения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/>
              <a:t>Марковское</a:t>
            </a:r>
            <a:r>
              <a:rPr lang="ru-RU" sz="2800" dirty="0"/>
              <a:t> свойство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588034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ru-RU" sz="2800" dirty="0"/>
                  <a:t>Марковский процесс принятия решений </a:t>
                </a:r>
              </a:p>
              <a:p>
                <a:r>
                  <a:rPr lang="ru-RU" sz="2800" dirty="0"/>
                  <a:t>				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588034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488" t="-4651" b="-10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55802"/>
                <a:ext cx="6800766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состояний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конечное состояние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действий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вероятности перехода в следующее состояние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вероятности начального состояния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награды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коэффициент дисконтирования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55802"/>
                <a:ext cx="6800766" cy="2637710"/>
              </a:xfrm>
              <a:prstGeom prst="rect">
                <a:avLst/>
              </a:prstGeom>
              <a:blipFill>
                <a:blip r:embed="rId5"/>
                <a:stretch>
                  <a:fillRect l="-1679" t="-1435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78EAA1F-D989-4144-BA4C-A7699BBB12BD}"/>
              </a:ext>
            </a:extLst>
          </p:cNvPr>
          <p:cNvSpPr txBox="1"/>
          <p:nvPr/>
        </p:nvSpPr>
        <p:spPr>
          <a:xfrm>
            <a:off x="4780291" y="878674"/>
            <a:ext cx="4223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вероятность перехода в следующее состояние и награда зависят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только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от текущего состояния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1412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4C76-ED5A-424F-B7AA-E46A9E8A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EA42F-A92E-7D4F-AAF7-851B49ED7472}"/>
              </a:ext>
            </a:extLst>
          </p:cNvPr>
          <p:cNvSpPr txBox="1"/>
          <p:nvPr/>
        </p:nvSpPr>
        <p:spPr>
          <a:xfrm>
            <a:off x="500551" y="1215109"/>
            <a:ext cx="852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Политика (стратегия агента) - это набор правил, определяющих, какие действия агент будет предпринимать в различных состояниях среды.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8D5961-95CB-2C41-915F-821453CF202E}"/>
              </a:ext>
            </a:extLst>
          </p:cNvPr>
          <p:cNvGraphicFramePr>
            <a:graphicFrameLocks noGrp="1"/>
          </p:cNvGraphicFramePr>
          <p:nvPr/>
        </p:nvGraphicFramePr>
        <p:xfrm>
          <a:off x="576039" y="2242998"/>
          <a:ext cx="2701070" cy="2653620"/>
        </p:xfrm>
        <a:graphic>
          <a:graphicData uri="http://schemas.openxmlformats.org/drawingml/2006/table">
            <a:tbl>
              <a:tblPr/>
              <a:tblGrid>
                <a:gridCol w="540214">
                  <a:extLst>
                    <a:ext uri="{9D8B030D-6E8A-4147-A177-3AD203B41FA5}">
                      <a16:colId xmlns:a16="http://schemas.microsoft.com/office/drawing/2014/main" val="1845468549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339863877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43082244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785429814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084434534"/>
                    </a:ext>
                  </a:extLst>
                </a:gridCol>
              </a:tblGrid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324059508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648487245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←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↑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→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710354260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 dirty="0">
                          <a:effectLst/>
                        </a:rPr>
                        <a:t>↓</a:t>
                      </a:r>
                      <a:endParaRPr lang="en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1477810724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569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0CF963-FD9B-C84C-8216-E9434BDD44CD}"/>
              </a:ext>
            </a:extLst>
          </p:cNvPr>
          <p:cNvSpPr txBox="1"/>
          <p:nvPr/>
        </p:nvSpPr>
        <p:spPr>
          <a:xfrm>
            <a:off x="576039" y="1965999"/>
            <a:ext cx="107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Политика 1</a:t>
            </a:r>
            <a:endParaRPr lang="en-TR" sz="1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CA7C45-4555-7544-82EB-0A98B7CFB8DB}"/>
              </a:ext>
            </a:extLst>
          </p:cNvPr>
          <p:cNvGraphicFramePr>
            <a:graphicFrameLocks noGrp="1"/>
          </p:cNvGraphicFramePr>
          <p:nvPr/>
        </p:nvGraphicFramePr>
        <p:xfrm>
          <a:off x="5227315" y="2242998"/>
          <a:ext cx="2701070" cy="2653620"/>
        </p:xfrm>
        <a:graphic>
          <a:graphicData uri="http://schemas.openxmlformats.org/drawingml/2006/table">
            <a:tbl>
              <a:tblPr/>
              <a:tblGrid>
                <a:gridCol w="540214">
                  <a:extLst>
                    <a:ext uri="{9D8B030D-6E8A-4147-A177-3AD203B41FA5}">
                      <a16:colId xmlns:a16="http://schemas.microsoft.com/office/drawing/2014/main" val="3548657222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644367806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3584092873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129591316"/>
                    </a:ext>
                  </a:extLst>
                </a:gridCol>
                <a:gridCol w="540214">
                  <a:extLst>
                    <a:ext uri="{9D8B030D-6E8A-4147-A177-3AD203B41FA5}">
                      <a16:colId xmlns:a16="http://schemas.microsoft.com/office/drawing/2014/main" val="647447773"/>
                    </a:ext>
                  </a:extLst>
                </a:gridCol>
              </a:tblGrid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3445651728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702653396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2554060127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←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extLst>
                  <a:ext uri="{0D108BD9-81ED-4DB2-BD59-A6C34878D82A}">
                    <a16:rowId xmlns:a16="http://schemas.microsoft.com/office/drawing/2014/main" val="4249299186"/>
                  </a:ext>
                </a:extLst>
              </a:tr>
              <a:tr h="530724"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↑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↓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R" sz="2000" u="none" strike="noStrike">
                          <a:effectLst/>
                        </a:rPr>
                        <a:t>→</a:t>
                      </a:r>
                      <a:endParaRPr lang="en-T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4" marR="8134" marT="813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493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C81A02-A23B-7B4A-86F7-D952C7DA6ADF}"/>
              </a:ext>
            </a:extLst>
          </p:cNvPr>
          <p:cNvSpPr txBox="1"/>
          <p:nvPr/>
        </p:nvSpPr>
        <p:spPr>
          <a:xfrm>
            <a:off x="5135260" y="1965999"/>
            <a:ext cx="107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Политика 2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118807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Политика</a:t>
            </a:r>
            <a:r>
              <a:rPr lang="en-US" dirty="0"/>
              <a:t> </a:t>
            </a:r>
            <a:r>
              <a:rPr lang="ru-RU" dirty="0"/>
              <a:t>и награда</a:t>
            </a:r>
            <a:r>
              <a:rPr lang="ru" dirty="0"/>
              <a:t> (более строго)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307283"/>
                <a:ext cx="8285940" cy="350549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l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Политикой называется отображение из пространства состояний в пространство действий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Результатом действия политики на среду является траектория агента, которая определяет его конечную награду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→      </m:t>
                      </m:r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Цель агента - максимизировать суммарное вознаграждение (выработать политику)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11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307283"/>
                <a:ext cx="8285940" cy="3505493"/>
              </a:xfrm>
              <a:prstGeom prst="rect">
                <a:avLst/>
              </a:prstGeom>
              <a:blipFill>
                <a:blip r:embed="rId3"/>
                <a:stretch>
                  <a:fillRect b="-29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A7DA001-3D47-5E4F-920F-E6DBD4BDE648}"/>
              </a:ext>
            </a:extLst>
          </p:cNvPr>
          <p:cNvSpPr/>
          <p:nvPr/>
        </p:nvSpPr>
        <p:spPr>
          <a:xfrm>
            <a:off x="3835570" y="4130142"/>
            <a:ext cx="1718336" cy="7425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4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5785978" cy="234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finite (|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ru-RU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deterministic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deterministic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5785978" cy="2342244"/>
              </a:xfrm>
              <a:prstGeom prst="rect">
                <a:avLst/>
              </a:prstGeom>
              <a:blipFill>
                <a:blip r:embed="rId5"/>
                <a:stretch>
                  <a:fillRect l="-1969" t="-1622" b="-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72409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награду агента: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7240912" cy="2614800"/>
              </a:xfrm>
              <a:prstGeom prst="rect">
                <a:avLst/>
              </a:prstGeom>
              <a:blipFill>
                <a:blip r:embed="rId3"/>
                <a:stretch>
                  <a:fillRect l="-876" t="-966" b="-285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0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r>
              <a:rPr lang="en-US" dirty="0"/>
              <a:t> </a:t>
            </a:r>
            <a:r>
              <a:rPr lang="ru-RU" dirty="0"/>
              <a:t>обучения с подкреплением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математическое ожидание награды по пространству траекторий при заданной политики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т.е. нам 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нужно найти такую политику для кот</a:t>
                </a:r>
                <a:r>
                  <a:rPr lang="ru-RU" sz="24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рой мат ожидание награды будет максимальным</a:t>
                </a:r>
                <a:r>
                  <a:rPr lang="ru-RU" sz="2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  <a:blipFill>
                <a:blip r:embed="rId3"/>
                <a:stretch>
                  <a:fillRect r="-1306" b="-9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7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Мат ожидание награды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102077"/>
                <a:ext cx="8416569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Вероятность получить определенную траекторию при заданной политике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dirty="0"/>
                  <a:t> есть произведение политики на вероятность перехода в следующее состояние:</a:t>
                </a:r>
                <a:endParaRPr lang="en-US" sz="1600" b="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Итоговое мат ожидание есть сумма по всем траекториям на вероятность получить данную траекторию при заданной политике: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r>
                  <a:rPr lang="ru-RU" sz="1600" b="1" dirty="0"/>
                  <a:t>таким образом задача обучения с подкреплением сводится к задаче оптимизации</a:t>
                </a:r>
                <a:r>
                  <a:rPr lang="en-US" sz="1600" b="1" dirty="0"/>
                  <a:t>.</a:t>
                </a:r>
                <a:endParaRPr sz="1600" b="1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102077"/>
                <a:ext cx="8416569" cy="2614800"/>
              </a:xfrm>
              <a:prstGeom prst="rect">
                <a:avLst/>
              </a:prstGeom>
              <a:blipFill>
                <a:blip r:embed="rId3"/>
                <a:stretch>
                  <a:fillRect l="-452" t="-1449" b="-531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4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 и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𝑣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определяет мат ожидание суммарной награды если мы будем действовать из состояния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en-US" sz="1600" b="0" i="0" u="none" strike="noStrike" dirty="0">
                  <a:solidFill>
                    <a:srgbClr val="000000"/>
                  </a:solidFill>
                  <a:effectLst/>
                  <a:latin typeface="STIXMathJax_Normal-italic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0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это мат ожидание награды агента в случае если мы из состояния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далее движемся в силу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br>
                  <a:rPr lang="ru-RU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1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Связь между 𝑣-функцией и 𝑞-функцией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  <a:blipFill>
                <a:blip r:embed="rId4"/>
                <a:stretch>
                  <a:fillRect l="-452" b="-26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2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DA70-3E39-6C4A-80F5-DC4C8CB3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 состояния</a:t>
            </a:r>
            <a:endParaRPr lang="en-T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F32F17-3BEB-7149-AEEA-8B95D8D70DF3}"/>
              </a:ext>
            </a:extLst>
          </p:cNvPr>
          <p:cNvGraphicFramePr>
            <a:graphicFrameLocks noGrp="1"/>
          </p:cNvGraphicFramePr>
          <p:nvPr/>
        </p:nvGraphicFramePr>
        <p:xfrm>
          <a:off x="534345" y="1128093"/>
          <a:ext cx="2820835" cy="2400975"/>
        </p:xfrm>
        <a:graphic>
          <a:graphicData uri="http://schemas.openxmlformats.org/drawingml/2006/table">
            <a:tbl>
              <a:tblPr firstRow="1" bandRow="1"/>
              <a:tblGrid>
                <a:gridCol w="564167">
                  <a:extLst>
                    <a:ext uri="{9D8B030D-6E8A-4147-A177-3AD203B41FA5}">
                      <a16:colId xmlns:a16="http://schemas.microsoft.com/office/drawing/2014/main" val="3722595887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408206748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1642578470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77006586"/>
                    </a:ext>
                  </a:extLst>
                </a:gridCol>
                <a:gridCol w="564167">
                  <a:extLst>
                    <a:ext uri="{9D8B030D-6E8A-4147-A177-3AD203B41FA5}">
                      <a16:colId xmlns:a16="http://schemas.microsoft.com/office/drawing/2014/main" val="2039500422"/>
                    </a:ext>
                  </a:extLst>
                </a:gridCol>
              </a:tblGrid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93291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6625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23752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370690"/>
                  </a:ext>
                </a:extLst>
              </a:tr>
              <a:tr h="480195"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450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1EC241C-0460-DE40-B9A1-BBAADF9C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" y="1495698"/>
            <a:ext cx="282457" cy="39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F3B6E-FCD0-9042-B7EF-FEDA8CA0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540" y="2644810"/>
            <a:ext cx="387010" cy="387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3E209-F122-2542-8685-8C44F51E41CB}"/>
                  </a:ext>
                </a:extLst>
              </p:cNvPr>
              <p:cNvSpPr txBox="1"/>
              <p:nvPr/>
            </p:nvSpPr>
            <p:spPr>
              <a:xfrm>
                <a:off x="4164605" y="1581451"/>
                <a:ext cx="23394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3E209-F122-2542-8685-8C44F51E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05" y="1581451"/>
                <a:ext cx="2339487" cy="307777"/>
              </a:xfrm>
              <a:prstGeom prst="rect">
                <a:avLst/>
              </a:prstGeom>
              <a:blipFill>
                <a:blip r:embed="rId4"/>
                <a:stretch>
                  <a:fillRect l="-538" r="-268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651493-AB53-AA48-A307-08D9A14D1120}"/>
              </a:ext>
            </a:extLst>
          </p:cNvPr>
          <p:cNvCxnSpPr>
            <a:cxnSpLocks/>
          </p:cNvCxnSpPr>
          <p:nvPr/>
        </p:nvCxnSpPr>
        <p:spPr>
          <a:xfrm>
            <a:off x="4164605" y="1979870"/>
            <a:ext cx="6719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305670-DC05-D24B-9793-0B8D013791A7}"/>
                  </a:ext>
                </a:extLst>
              </p:cNvPr>
              <p:cNvSpPr txBox="1"/>
              <p:nvPr/>
            </p:nvSpPr>
            <p:spPr>
              <a:xfrm>
                <a:off x="3704859" y="2010287"/>
                <a:ext cx="13989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305670-DC05-D24B-9793-0B8D01379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859" y="2010287"/>
                <a:ext cx="1398909" cy="23083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4F84A0-39FB-8A44-A991-1988C95F77B0}"/>
              </a:ext>
            </a:extLst>
          </p:cNvPr>
          <p:cNvCxnSpPr>
            <a:cxnSpLocks/>
          </p:cNvCxnSpPr>
          <p:nvPr/>
        </p:nvCxnSpPr>
        <p:spPr>
          <a:xfrm>
            <a:off x="5120940" y="1979870"/>
            <a:ext cx="56868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A62BA9-17FA-984D-8F7C-6CA8BD0A87FA}"/>
              </a:ext>
            </a:extLst>
          </p:cNvPr>
          <p:cNvSpPr txBox="1"/>
          <p:nvPr/>
        </p:nvSpPr>
        <p:spPr>
          <a:xfrm>
            <a:off x="4538690" y="2222461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>
                <a:solidFill>
                  <a:srgbClr val="00B050"/>
                </a:solidFill>
              </a:rPr>
              <a:t>Ожидаемая будущая награда</a:t>
            </a:r>
            <a:endParaRPr lang="en-TR" sz="900" dirty="0">
              <a:solidFill>
                <a:srgbClr val="00B05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3AA5E1-2D34-FB47-98D2-255AEC0E3945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429319" y="1961461"/>
            <a:ext cx="15343" cy="261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8F0156-2F93-A645-89FB-9443B49D2CA7}"/>
              </a:ext>
            </a:extLst>
          </p:cNvPr>
          <p:cNvCxnSpPr>
            <a:cxnSpLocks/>
          </p:cNvCxnSpPr>
          <p:nvPr/>
        </p:nvCxnSpPr>
        <p:spPr>
          <a:xfrm>
            <a:off x="5764293" y="1978848"/>
            <a:ext cx="649490" cy="1022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5734B7-3E57-7C42-8C11-0E3D9CDE282B}"/>
                  </a:ext>
                </a:extLst>
              </p:cNvPr>
              <p:cNvSpPr txBox="1"/>
              <p:nvPr/>
            </p:nvSpPr>
            <p:spPr>
              <a:xfrm>
                <a:off x="6015269" y="1958098"/>
                <a:ext cx="1955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условии начала действия из</a:t>
                </a:r>
              </a:p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5734B7-3E57-7C42-8C11-0E3D9CDE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69" y="1958098"/>
                <a:ext cx="1955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0D76812-8683-9E4D-91B4-776AC77CB42A}"/>
              </a:ext>
            </a:extLst>
          </p:cNvPr>
          <p:cNvSpPr/>
          <p:nvPr/>
        </p:nvSpPr>
        <p:spPr>
          <a:xfrm>
            <a:off x="5268147" y="1759887"/>
            <a:ext cx="158104" cy="153889"/>
          </a:xfrm>
          <a:prstGeom prst="rect">
            <a:avLst/>
          </a:prstGeom>
          <a:noFill/>
          <a:ln w="127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C5847F-66B3-5343-B20E-65468601B468}"/>
                  </a:ext>
                </a:extLst>
              </p:cNvPr>
              <p:cNvSpPr txBox="1"/>
              <p:nvPr/>
            </p:nvSpPr>
            <p:spPr>
              <a:xfrm>
                <a:off x="5092748" y="1073981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rgbClr val="C00000"/>
                    </a:solidFill>
                  </a:rPr>
                  <a:t>В условиях, что действие выбирается</a:t>
                </a:r>
                <a:br>
                  <a:rPr lang="ru-RU" sz="900" dirty="0">
                    <a:solidFill>
                      <a:srgbClr val="C00000"/>
                    </a:solidFill>
                  </a:rPr>
                </a:br>
                <a:r>
                  <a:rPr lang="ru-RU" sz="900" dirty="0">
                    <a:solidFill>
                      <a:srgbClr val="C00000"/>
                    </a:solidFill>
                  </a:rPr>
                  <a:t>исходя из политики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ru-RU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C5847F-66B3-5343-B20E-65468601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748" y="1073981"/>
                <a:ext cx="2226892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9E5CF7-BF8C-6D4F-8914-0231537EE5A3}"/>
              </a:ext>
            </a:extLst>
          </p:cNvPr>
          <p:cNvCxnSpPr>
            <a:cxnSpLocks/>
          </p:cNvCxnSpPr>
          <p:nvPr/>
        </p:nvCxnSpPr>
        <p:spPr>
          <a:xfrm flipV="1">
            <a:off x="5358234" y="1439821"/>
            <a:ext cx="0" cy="312151"/>
          </a:xfrm>
          <a:prstGeom prst="line">
            <a:avLst/>
          </a:prstGeom>
          <a:ln w="127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FA37-18C0-AA48-9DF5-477BFF562C5C}"/>
                  </a:ext>
                </a:extLst>
              </p:cNvPr>
              <p:cNvSpPr txBox="1"/>
              <p:nvPr/>
            </p:nvSpPr>
            <p:spPr>
              <a:xfrm>
                <a:off x="4101111" y="3080665"/>
                <a:ext cx="41262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T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1FA37-18C0-AA48-9DF5-477BFF56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11" y="3080665"/>
                <a:ext cx="4126258" cy="307777"/>
              </a:xfrm>
              <a:prstGeom prst="rect">
                <a:avLst/>
              </a:prstGeom>
              <a:blipFill>
                <a:blip r:embed="rId8"/>
                <a:stretch>
                  <a:fillRect l="-308" r="-1538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6F1CC8-1228-D94B-B5C9-99CC4D57071C}"/>
              </a:ext>
            </a:extLst>
          </p:cNvPr>
          <p:cNvCxnSpPr>
            <a:cxnSpLocks/>
          </p:cNvCxnSpPr>
          <p:nvPr/>
        </p:nvCxnSpPr>
        <p:spPr>
          <a:xfrm>
            <a:off x="4164605" y="3434261"/>
            <a:ext cx="6719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F33842-9BF2-8B40-8330-66E9113AA66A}"/>
                  </a:ext>
                </a:extLst>
              </p:cNvPr>
              <p:cNvSpPr txBox="1"/>
              <p:nvPr/>
            </p:nvSpPr>
            <p:spPr>
              <a:xfrm>
                <a:off x="3708982" y="3563541"/>
                <a:ext cx="13989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F33842-9BF2-8B40-8330-66E9113AA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982" y="3563541"/>
                <a:ext cx="1398909" cy="230832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4B0874-D532-4D45-AA40-542F9655C5E6}"/>
              </a:ext>
            </a:extLst>
          </p:cNvPr>
          <p:cNvCxnSpPr>
            <a:cxnSpLocks/>
          </p:cNvCxnSpPr>
          <p:nvPr/>
        </p:nvCxnSpPr>
        <p:spPr>
          <a:xfrm flipV="1">
            <a:off x="4418651" y="3434262"/>
            <a:ext cx="81950" cy="19693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993C92-81C7-6F41-9ACE-E8E41E231473}"/>
              </a:ext>
            </a:extLst>
          </p:cNvPr>
          <p:cNvCxnSpPr>
            <a:cxnSpLocks/>
          </p:cNvCxnSpPr>
          <p:nvPr/>
        </p:nvCxnSpPr>
        <p:spPr>
          <a:xfrm flipV="1">
            <a:off x="5160398" y="3574094"/>
            <a:ext cx="2202129" cy="2478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0B5A72E-E55A-C745-BE27-316E5DC0EAE0}"/>
              </a:ext>
            </a:extLst>
          </p:cNvPr>
          <p:cNvSpPr txBox="1"/>
          <p:nvPr/>
        </p:nvSpPr>
        <p:spPr>
          <a:xfrm>
            <a:off x="5344645" y="4416516"/>
            <a:ext cx="2048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rgbClr val="00B050"/>
                </a:solidFill>
              </a:rPr>
              <a:t>Ожидаемая будущая награда</a:t>
            </a:r>
            <a:endParaRPr lang="en-TR" sz="900" dirty="0">
              <a:solidFill>
                <a:srgbClr val="00B05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42E0BE-E048-2748-8352-72EFEB31C3C1}"/>
              </a:ext>
            </a:extLst>
          </p:cNvPr>
          <p:cNvCxnSpPr>
            <a:cxnSpLocks/>
          </p:cNvCxnSpPr>
          <p:nvPr/>
        </p:nvCxnSpPr>
        <p:spPr>
          <a:xfrm flipV="1">
            <a:off x="5496394" y="3598880"/>
            <a:ext cx="0" cy="77299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B7A86-09B2-E547-846D-05AD54321A8B}"/>
              </a:ext>
            </a:extLst>
          </p:cNvPr>
          <p:cNvCxnSpPr>
            <a:cxnSpLocks/>
          </p:cNvCxnSpPr>
          <p:nvPr/>
        </p:nvCxnSpPr>
        <p:spPr>
          <a:xfrm>
            <a:off x="5496394" y="3449476"/>
            <a:ext cx="49591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6F76E7-DB77-3346-97ED-DF93BEEBFBE2}"/>
              </a:ext>
            </a:extLst>
          </p:cNvPr>
          <p:cNvCxnSpPr>
            <a:cxnSpLocks/>
          </p:cNvCxnSpPr>
          <p:nvPr/>
        </p:nvCxnSpPr>
        <p:spPr>
          <a:xfrm flipV="1">
            <a:off x="6323528" y="3434261"/>
            <a:ext cx="1038999" cy="1521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3E71738-6413-6C40-8976-5C79378E23E7}"/>
              </a:ext>
            </a:extLst>
          </p:cNvPr>
          <p:cNvSpPr txBox="1"/>
          <p:nvPr/>
        </p:nvSpPr>
        <p:spPr>
          <a:xfrm>
            <a:off x="5496395" y="3659649"/>
            <a:ext cx="105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accent6">
                    <a:lumMod val="50000"/>
                  </a:schemeClr>
                </a:solidFill>
              </a:rPr>
              <a:t>Немедленная награда</a:t>
            </a:r>
            <a:endParaRPr lang="en-TR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E1EC9D-304C-4449-A9D3-187835653CD2}"/>
              </a:ext>
            </a:extLst>
          </p:cNvPr>
          <p:cNvCxnSpPr>
            <a:cxnSpLocks/>
          </p:cNvCxnSpPr>
          <p:nvPr/>
        </p:nvCxnSpPr>
        <p:spPr>
          <a:xfrm flipV="1">
            <a:off x="5715709" y="3449477"/>
            <a:ext cx="0" cy="21017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15C87E1-F384-8E4F-8274-7C6EAE351793}"/>
              </a:ext>
            </a:extLst>
          </p:cNvPr>
          <p:cNvCxnSpPr>
            <a:cxnSpLocks/>
          </p:cNvCxnSpPr>
          <p:nvPr/>
        </p:nvCxnSpPr>
        <p:spPr>
          <a:xfrm flipV="1">
            <a:off x="6734051" y="3449477"/>
            <a:ext cx="0" cy="373583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F2B9457-E3B6-6B44-B871-273B169C6666}"/>
              </a:ext>
            </a:extLst>
          </p:cNvPr>
          <p:cNvSpPr txBox="1"/>
          <p:nvPr/>
        </p:nvSpPr>
        <p:spPr>
          <a:xfrm>
            <a:off x="6406255" y="3819898"/>
            <a:ext cx="1359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accent5">
                    <a:lumMod val="75000"/>
                  </a:schemeClr>
                </a:solidFill>
              </a:rPr>
              <a:t>Дисконтированная ценность</a:t>
            </a:r>
            <a:br>
              <a:rPr lang="ru-RU" sz="9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ru-RU" sz="900" dirty="0">
                <a:solidFill>
                  <a:schemeClr val="accent5">
                    <a:lumMod val="75000"/>
                  </a:schemeClr>
                </a:solidFill>
              </a:rPr>
              <a:t>будущего состояния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F541DE-DCA9-BB42-B742-4531DD8CDDE6}"/>
              </a:ext>
            </a:extLst>
          </p:cNvPr>
          <p:cNvCxnSpPr>
            <a:cxnSpLocks/>
          </p:cNvCxnSpPr>
          <p:nvPr/>
        </p:nvCxnSpPr>
        <p:spPr>
          <a:xfrm>
            <a:off x="7496452" y="3429622"/>
            <a:ext cx="649490" cy="1022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252E0E-D682-DF4B-8E3B-E79D05F4149F}"/>
                  </a:ext>
                </a:extLst>
              </p:cNvPr>
              <p:cNvSpPr txBox="1"/>
              <p:nvPr/>
            </p:nvSpPr>
            <p:spPr>
              <a:xfrm>
                <a:off x="7707970" y="3574094"/>
                <a:ext cx="131318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условии начала </a:t>
                </a:r>
                <a:b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действия из</a:t>
                </a:r>
              </a:p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252E0E-D682-DF4B-8E3B-E79D05F4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970" y="3574094"/>
                <a:ext cx="1313180" cy="507831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4CAD02-95DC-D545-B3A5-55397EC565B8}"/>
              </a:ext>
            </a:extLst>
          </p:cNvPr>
          <p:cNvCxnSpPr>
            <a:cxnSpLocks/>
          </p:cNvCxnSpPr>
          <p:nvPr/>
        </p:nvCxnSpPr>
        <p:spPr>
          <a:xfrm flipV="1">
            <a:off x="7833982" y="3429623"/>
            <a:ext cx="0" cy="17304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FD3B56-0602-1F4F-94C8-FB1BC8C1A661}"/>
              </a:ext>
            </a:extLst>
          </p:cNvPr>
          <p:cNvSpPr/>
          <p:nvPr/>
        </p:nvSpPr>
        <p:spPr>
          <a:xfrm>
            <a:off x="5234087" y="3256929"/>
            <a:ext cx="158104" cy="153889"/>
          </a:xfrm>
          <a:prstGeom prst="rect">
            <a:avLst/>
          </a:prstGeom>
          <a:noFill/>
          <a:ln w="12700">
            <a:solidFill>
              <a:srgbClr val="C00000">
                <a:alpha val="445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F9F924-E4F0-9B4E-8C65-04CA4724285E}"/>
                  </a:ext>
                </a:extLst>
              </p:cNvPr>
              <p:cNvSpPr txBox="1"/>
              <p:nvPr/>
            </p:nvSpPr>
            <p:spPr>
              <a:xfrm>
                <a:off x="5101647" y="2699900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rgbClr val="C00000"/>
                    </a:solidFill>
                  </a:rPr>
                  <a:t>В условиях, что действие выбирается</a:t>
                </a:r>
                <a:br>
                  <a:rPr lang="ru-RU" sz="900" dirty="0">
                    <a:solidFill>
                      <a:srgbClr val="C00000"/>
                    </a:solidFill>
                  </a:rPr>
                </a:br>
                <a:r>
                  <a:rPr lang="ru-RU" sz="900" dirty="0">
                    <a:solidFill>
                      <a:srgbClr val="C00000"/>
                    </a:solidFill>
                  </a:rPr>
                  <a:t>исходя из политики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ru-RU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F9F924-E4F0-9B4E-8C65-04CA47242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47" y="2699900"/>
                <a:ext cx="2226892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7FC44C-94A1-FA48-AEA1-467DD7C85591}"/>
              </a:ext>
            </a:extLst>
          </p:cNvPr>
          <p:cNvCxnSpPr>
            <a:cxnSpLocks/>
          </p:cNvCxnSpPr>
          <p:nvPr/>
        </p:nvCxnSpPr>
        <p:spPr>
          <a:xfrm flipV="1">
            <a:off x="5305763" y="3080665"/>
            <a:ext cx="0" cy="168350"/>
          </a:xfrm>
          <a:prstGeom prst="line">
            <a:avLst/>
          </a:prstGeom>
          <a:ln w="12700">
            <a:solidFill>
              <a:srgbClr val="C00000">
                <a:alpha val="4456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8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DA70-3E39-6C4A-80F5-DC4C8CB3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 состояния-действия</a:t>
            </a:r>
            <a:endParaRPr lang="en-T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F32F17-3BEB-7149-AEEA-8B95D8D70DF3}"/>
              </a:ext>
            </a:extLst>
          </p:cNvPr>
          <p:cNvGraphicFramePr>
            <a:graphicFrameLocks noGrp="1"/>
          </p:cNvGraphicFramePr>
          <p:nvPr/>
        </p:nvGraphicFramePr>
        <p:xfrm>
          <a:off x="683241" y="1436644"/>
          <a:ext cx="2109055" cy="1854200"/>
        </p:xfrm>
        <a:graphic>
          <a:graphicData uri="http://schemas.openxmlformats.org/drawingml/2006/table">
            <a:tbl>
              <a:tblPr firstRow="1" bandRow="1"/>
              <a:tblGrid>
                <a:gridCol w="421811">
                  <a:extLst>
                    <a:ext uri="{9D8B030D-6E8A-4147-A177-3AD203B41FA5}">
                      <a16:colId xmlns:a16="http://schemas.microsoft.com/office/drawing/2014/main" val="3722595887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408206748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1642578470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77006586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2039500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9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TR" sz="800" b="1" dirty="0"/>
                        <a:t>-7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TR" sz="800" b="1" dirty="0"/>
                        <a:t>-6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TR" sz="800" b="1" dirty="0"/>
                        <a:t>-5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-4</a:t>
                      </a:r>
                    </a:p>
                  </a:txBody>
                  <a:tcPr marB="0" anchor="b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-7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-3</a:t>
                      </a:r>
                    </a:p>
                  </a:txBody>
                  <a:tcPr marB="0" anchor="b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2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-8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TR" sz="800" b="1" dirty="0"/>
                        <a:t>-2</a:t>
                      </a:r>
                    </a:p>
                  </a:txBody>
                  <a:tcPr marR="360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TR" sz="800" b="1" dirty="0"/>
                        <a:t>-1</a:t>
                      </a:r>
                    </a:p>
                  </a:txBody>
                  <a:tcPr marR="36000" anchor="ctr"/>
                </a:tc>
                <a:extLst>
                  <a:ext uri="{0D108BD9-81ED-4DB2-BD59-A6C34878D82A}">
                    <a16:rowId xmlns:a16="http://schemas.microsoft.com/office/drawing/2014/main" val="275837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800" b="1" dirty="0"/>
                        <a:t>-9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800" b="1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450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1EC241C-0460-DE40-B9A1-BBAADF9C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48" y="1804249"/>
            <a:ext cx="282457" cy="39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F3B6E-FCD0-9042-B7EF-FEDA8CA0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33" y="2547198"/>
            <a:ext cx="387010" cy="38701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2445E7-A0E5-F04E-847C-6658174244BA}"/>
              </a:ext>
            </a:extLst>
          </p:cNvPr>
          <p:cNvCxnSpPr>
            <a:cxnSpLocks/>
          </p:cNvCxnSpPr>
          <p:nvPr/>
        </p:nvCxnSpPr>
        <p:spPr>
          <a:xfrm flipV="1">
            <a:off x="1110781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BD96A57-FA5C-814D-A264-5A0542D84C0C}"/>
              </a:ext>
            </a:extLst>
          </p:cNvPr>
          <p:cNvCxnSpPr>
            <a:cxnSpLocks/>
          </p:cNvCxnSpPr>
          <p:nvPr/>
        </p:nvCxnSpPr>
        <p:spPr>
          <a:xfrm flipV="1">
            <a:off x="688250" y="1807424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C27F89B-7B97-7544-B5B5-D48F9FFC0306}"/>
              </a:ext>
            </a:extLst>
          </p:cNvPr>
          <p:cNvCxnSpPr>
            <a:cxnSpLocks/>
          </p:cNvCxnSpPr>
          <p:nvPr/>
        </p:nvCxnSpPr>
        <p:spPr>
          <a:xfrm flipV="1">
            <a:off x="1104644" y="217487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F715B1-EA11-8E44-BA0E-80753C64622F}"/>
              </a:ext>
            </a:extLst>
          </p:cNvPr>
          <p:cNvCxnSpPr>
            <a:cxnSpLocks/>
          </p:cNvCxnSpPr>
          <p:nvPr/>
        </p:nvCxnSpPr>
        <p:spPr>
          <a:xfrm flipV="1">
            <a:off x="1107819" y="2550721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E7E6CBE-AC04-F049-A1F0-0A05B0BBB8D2}"/>
              </a:ext>
            </a:extLst>
          </p:cNvPr>
          <p:cNvCxnSpPr>
            <a:cxnSpLocks/>
          </p:cNvCxnSpPr>
          <p:nvPr/>
        </p:nvCxnSpPr>
        <p:spPr>
          <a:xfrm flipV="1">
            <a:off x="1104644" y="2920981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8B7D798-AD9D-D546-97B5-EF03C015119C}"/>
              </a:ext>
            </a:extLst>
          </p:cNvPr>
          <p:cNvCxnSpPr>
            <a:cxnSpLocks/>
          </p:cNvCxnSpPr>
          <p:nvPr/>
        </p:nvCxnSpPr>
        <p:spPr>
          <a:xfrm flipV="1">
            <a:off x="1532746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7BC47FA-AB7E-C348-888C-E92B9B1DB9C8}"/>
              </a:ext>
            </a:extLst>
          </p:cNvPr>
          <p:cNvCxnSpPr>
            <a:cxnSpLocks/>
          </p:cNvCxnSpPr>
          <p:nvPr/>
        </p:nvCxnSpPr>
        <p:spPr>
          <a:xfrm flipV="1">
            <a:off x="1954711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4E39537-E51F-EA40-85F9-26AEF1DF0352}"/>
              </a:ext>
            </a:extLst>
          </p:cNvPr>
          <p:cNvCxnSpPr>
            <a:cxnSpLocks/>
          </p:cNvCxnSpPr>
          <p:nvPr/>
        </p:nvCxnSpPr>
        <p:spPr>
          <a:xfrm flipV="1">
            <a:off x="1951536" y="218137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ABBDD51-685E-F54D-A0B0-2244EDAA0F48}"/>
              </a:ext>
            </a:extLst>
          </p:cNvPr>
          <p:cNvCxnSpPr>
            <a:cxnSpLocks/>
          </p:cNvCxnSpPr>
          <p:nvPr/>
        </p:nvCxnSpPr>
        <p:spPr>
          <a:xfrm flipV="1">
            <a:off x="1954711" y="255035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4669A8-9D41-D74B-B8A3-1227416EF206}"/>
              </a:ext>
            </a:extLst>
          </p:cNvPr>
          <p:cNvCxnSpPr>
            <a:cxnSpLocks/>
          </p:cNvCxnSpPr>
          <p:nvPr/>
        </p:nvCxnSpPr>
        <p:spPr>
          <a:xfrm flipV="1">
            <a:off x="2379289" y="2548676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8F154E5-56E0-C549-A4BD-89A5C45CC708}"/>
              </a:ext>
            </a:extLst>
          </p:cNvPr>
          <p:cNvCxnSpPr>
            <a:cxnSpLocks/>
          </p:cNvCxnSpPr>
          <p:nvPr/>
        </p:nvCxnSpPr>
        <p:spPr>
          <a:xfrm flipH="1" flipV="1">
            <a:off x="1951536" y="180424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9211530-F381-FE42-AE24-D560B2EB2344}"/>
              </a:ext>
            </a:extLst>
          </p:cNvPr>
          <p:cNvCxnSpPr>
            <a:cxnSpLocks/>
          </p:cNvCxnSpPr>
          <p:nvPr/>
        </p:nvCxnSpPr>
        <p:spPr>
          <a:xfrm flipH="1" flipV="1">
            <a:off x="1532184" y="1810753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64196BD-686D-7E44-9A2D-549FE126B00D}"/>
              </a:ext>
            </a:extLst>
          </p:cNvPr>
          <p:cNvCxnSpPr>
            <a:cxnSpLocks/>
          </p:cNvCxnSpPr>
          <p:nvPr/>
        </p:nvCxnSpPr>
        <p:spPr>
          <a:xfrm flipH="1" flipV="1">
            <a:off x="1107606" y="1804403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07B6FFB-4D9C-B244-B36E-2EA1B48346C7}"/>
              </a:ext>
            </a:extLst>
          </p:cNvPr>
          <p:cNvCxnSpPr>
            <a:cxnSpLocks/>
          </p:cNvCxnSpPr>
          <p:nvPr/>
        </p:nvCxnSpPr>
        <p:spPr>
          <a:xfrm flipH="1" flipV="1">
            <a:off x="1957886" y="2181379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D95390C-BA2C-A54D-851B-7619444FE31C}"/>
              </a:ext>
            </a:extLst>
          </p:cNvPr>
          <p:cNvCxnSpPr>
            <a:cxnSpLocks/>
          </p:cNvCxnSpPr>
          <p:nvPr/>
        </p:nvCxnSpPr>
        <p:spPr>
          <a:xfrm flipH="1" flipV="1">
            <a:off x="1951536" y="2549592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FEB36F6-AF08-4A43-8C4B-FDFBA1CB61EC}"/>
              </a:ext>
            </a:extLst>
          </p:cNvPr>
          <p:cNvCxnSpPr>
            <a:cxnSpLocks/>
          </p:cNvCxnSpPr>
          <p:nvPr/>
        </p:nvCxnSpPr>
        <p:spPr>
          <a:xfrm flipH="1" flipV="1">
            <a:off x="2372939" y="255200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3BF28B-D587-8F4C-9C62-20407AE975FE}"/>
              </a:ext>
            </a:extLst>
          </p:cNvPr>
          <p:cNvCxnSpPr>
            <a:cxnSpLocks/>
          </p:cNvCxnSpPr>
          <p:nvPr/>
        </p:nvCxnSpPr>
        <p:spPr>
          <a:xfrm flipH="1" flipV="1">
            <a:off x="1110994" y="2178966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320BDFF-A13A-8B4E-A50A-30545A33ECE2}"/>
              </a:ext>
            </a:extLst>
          </p:cNvPr>
          <p:cNvCxnSpPr>
            <a:cxnSpLocks/>
          </p:cNvCxnSpPr>
          <p:nvPr/>
        </p:nvCxnSpPr>
        <p:spPr>
          <a:xfrm flipH="1" flipV="1">
            <a:off x="1099848" y="255200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4A80424-551C-EF4F-B8F8-ED6AD4E84C27}"/>
              </a:ext>
            </a:extLst>
          </p:cNvPr>
          <p:cNvCxnSpPr>
            <a:cxnSpLocks/>
          </p:cNvCxnSpPr>
          <p:nvPr/>
        </p:nvCxnSpPr>
        <p:spPr>
          <a:xfrm flipH="1" flipV="1">
            <a:off x="686918" y="1807424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A4553E3-8698-984F-8098-7D781401B40E}"/>
              </a:ext>
            </a:extLst>
          </p:cNvPr>
          <p:cNvCxnSpPr>
            <a:cxnSpLocks/>
          </p:cNvCxnSpPr>
          <p:nvPr/>
        </p:nvCxnSpPr>
        <p:spPr>
          <a:xfrm flipH="1" flipV="1">
            <a:off x="1109926" y="2920295"/>
            <a:ext cx="410044" cy="37062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EEA12-B54C-3C43-A336-017532E3786D}"/>
                  </a:ext>
                </a:extLst>
              </p:cNvPr>
              <p:cNvSpPr txBox="1"/>
              <p:nvPr/>
            </p:nvSpPr>
            <p:spPr>
              <a:xfrm>
                <a:off x="3947375" y="1804249"/>
                <a:ext cx="380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T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EEA12-B54C-3C43-A336-017532E37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75" y="1804249"/>
                <a:ext cx="3809056" cy="400110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762BA6-52F6-2E4B-B3C9-FF5A6AF9D2E6}"/>
              </a:ext>
            </a:extLst>
          </p:cNvPr>
          <p:cNvCxnSpPr>
            <a:cxnSpLocks/>
          </p:cNvCxnSpPr>
          <p:nvPr/>
        </p:nvCxnSpPr>
        <p:spPr>
          <a:xfrm>
            <a:off x="4190690" y="2211630"/>
            <a:ext cx="6719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002C2B7-5A16-E041-901E-60132DA60B1B}"/>
                  </a:ext>
                </a:extLst>
              </p:cNvPr>
              <p:cNvSpPr txBox="1"/>
              <p:nvPr/>
            </p:nvSpPr>
            <p:spPr>
              <a:xfrm>
                <a:off x="3730944" y="2242047"/>
                <a:ext cx="1366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при действии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002C2B7-5A16-E041-901E-60132DA60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44" y="2242047"/>
                <a:ext cx="1366849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433BD58-E104-914D-891F-ED237A6FB990}"/>
              </a:ext>
            </a:extLst>
          </p:cNvPr>
          <p:cNvCxnSpPr>
            <a:cxnSpLocks/>
          </p:cNvCxnSpPr>
          <p:nvPr/>
        </p:nvCxnSpPr>
        <p:spPr>
          <a:xfrm flipV="1">
            <a:off x="5243615" y="2204359"/>
            <a:ext cx="704878" cy="727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8931A52-EF28-CC42-AD2B-424CE35BBAB9}"/>
              </a:ext>
            </a:extLst>
          </p:cNvPr>
          <p:cNvSpPr txBox="1"/>
          <p:nvPr/>
        </p:nvSpPr>
        <p:spPr>
          <a:xfrm>
            <a:off x="4703373" y="2444196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>
                <a:solidFill>
                  <a:srgbClr val="00B050"/>
                </a:solidFill>
              </a:rPr>
              <a:t>Ожидаемая будущая награда</a:t>
            </a:r>
            <a:endParaRPr lang="en-TR" sz="900" dirty="0">
              <a:solidFill>
                <a:srgbClr val="00B05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EF6B89A-244E-F24F-BF0A-9CC11B3D1682}"/>
              </a:ext>
            </a:extLst>
          </p:cNvPr>
          <p:cNvCxnSpPr>
            <a:cxnSpLocks/>
          </p:cNvCxnSpPr>
          <p:nvPr/>
        </p:nvCxnSpPr>
        <p:spPr>
          <a:xfrm flipV="1">
            <a:off x="5423697" y="2210798"/>
            <a:ext cx="15343" cy="261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E0CE2A8-84EA-7346-9BBA-07C298467E58}"/>
              </a:ext>
            </a:extLst>
          </p:cNvPr>
          <p:cNvCxnSpPr>
            <a:cxnSpLocks/>
          </p:cNvCxnSpPr>
          <p:nvPr/>
        </p:nvCxnSpPr>
        <p:spPr>
          <a:xfrm flipV="1">
            <a:off x="6004681" y="2204359"/>
            <a:ext cx="1617472" cy="535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DF9B183-4FCB-CC4E-BD6D-4EC1861E1EEC}"/>
                  </a:ext>
                </a:extLst>
              </p:cNvPr>
              <p:cNvSpPr txBox="1"/>
              <p:nvPr/>
            </p:nvSpPr>
            <p:spPr>
              <a:xfrm>
                <a:off x="6644160" y="2243847"/>
                <a:ext cx="1977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условии начала из</a:t>
                </a:r>
              </a:p>
              <a:p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TR" sz="9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и выбора действия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DF9B183-4FCB-CC4E-BD6D-4EC1861E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60" y="2243847"/>
                <a:ext cx="197720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>
            <a:extLst>
              <a:ext uri="{FF2B5EF4-FFF2-40B4-BE49-F238E27FC236}">
                <a16:creationId xmlns:a16="http://schemas.microsoft.com/office/drawing/2014/main" id="{14D3B35D-6E45-5C45-B9E2-9F4F17B1BF3D}"/>
              </a:ext>
            </a:extLst>
          </p:cNvPr>
          <p:cNvSpPr/>
          <p:nvPr/>
        </p:nvSpPr>
        <p:spPr>
          <a:xfrm>
            <a:off x="5435898" y="2017403"/>
            <a:ext cx="158104" cy="153889"/>
          </a:xfrm>
          <a:prstGeom prst="rect">
            <a:avLst/>
          </a:prstGeom>
          <a:noFill/>
          <a:ln w="127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808900-0413-E74A-86BF-A28357305A8A}"/>
                  </a:ext>
                </a:extLst>
              </p:cNvPr>
              <p:cNvSpPr txBox="1"/>
              <p:nvPr/>
            </p:nvSpPr>
            <p:spPr>
              <a:xfrm>
                <a:off x="5118833" y="1305741"/>
                <a:ext cx="222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900" dirty="0">
                    <a:solidFill>
                      <a:srgbClr val="C00000"/>
                    </a:solidFill>
                  </a:rPr>
                  <a:t>В условиях, что действие выбирается</a:t>
                </a:r>
                <a:br>
                  <a:rPr lang="ru-RU" sz="900" dirty="0">
                    <a:solidFill>
                      <a:srgbClr val="C00000"/>
                    </a:solidFill>
                  </a:rPr>
                </a:br>
                <a:r>
                  <a:rPr lang="ru-RU" sz="900" dirty="0">
                    <a:solidFill>
                      <a:srgbClr val="C00000"/>
                    </a:solidFill>
                  </a:rPr>
                  <a:t>исходя из политики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ru-RU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808900-0413-E74A-86BF-A28357305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833" y="1305741"/>
                <a:ext cx="2226892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2EF188D-7626-6E46-94C5-587DF7F4479F}"/>
              </a:ext>
            </a:extLst>
          </p:cNvPr>
          <p:cNvCxnSpPr>
            <a:cxnSpLocks/>
          </p:cNvCxnSpPr>
          <p:nvPr/>
        </p:nvCxnSpPr>
        <p:spPr>
          <a:xfrm flipV="1">
            <a:off x="5525985" y="1697337"/>
            <a:ext cx="0" cy="312151"/>
          </a:xfrm>
          <a:prstGeom prst="line">
            <a:avLst/>
          </a:prstGeom>
          <a:ln w="127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99B195-B404-6944-92DE-B5CAA2CCB45D}"/>
                  </a:ext>
                </a:extLst>
              </p:cNvPr>
              <p:cNvSpPr txBox="1"/>
              <p:nvPr/>
            </p:nvSpPr>
            <p:spPr>
              <a:xfrm>
                <a:off x="4018814" y="3790002"/>
                <a:ext cx="295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99B195-B404-6944-92DE-B5CAA2CCB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14" y="3790002"/>
                <a:ext cx="2958034" cy="369332"/>
              </a:xfrm>
              <a:prstGeom prst="rect">
                <a:avLst/>
              </a:prstGeom>
              <a:blipFill>
                <a:blip r:embed="rId8"/>
                <a:stretch>
                  <a:fillRect t="-110000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3FDC3-384E-D04F-ACA9-C0D40C1DF03F}"/>
                  </a:ext>
                </a:extLst>
              </p:cNvPr>
              <p:cNvSpPr txBox="1"/>
              <p:nvPr/>
            </p:nvSpPr>
            <p:spPr>
              <a:xfrm>
                <a:off x="3184431" y="3398449"/>
                <a:ext cx="4572000" cy="35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Связь между 𝑣-функцией и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sz="16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-функцией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3FDC3-384E-D04F-ACA9-C0D40C1D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431" y="3398449"/>
                <a:ext cx="4572000" cy="357277"/>
              </a:xfrm>
              <a:prstGeom prst="rect">
                <a:avLst/>
              </a:prstGeom>
              <a:blipFill>
                <a:blip r:embed="rId9"/>
                <a:stretch>
                  <a:fillRect l="-55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4C2FD-68F0-EF4A-984B-25DCA7F94683}"/>
              </a:ext>
            </a:extLst>
          </p:cNvPr>
          <p:cNvCxnSpPr/>
          <p:nvPr/>
        </p:nvCxnSpPr>
        <p:spPr>
          <a:xfrm>
            <a:off x="4124005" y="4179939"/>
            <a:ext cx="44799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1CA486-7583-D74D-A5DC-84AF1BAF6478}"/>
                  </a:ext>
                </a:extLst>
              </p:cNvPr>
              <p:cNvSpPr txBox="1"/>
              <p:nvPr/>
            </p:nvSpPr>
            <p:spPr>
              <a:xfrm>
                <a:off x="3814988" y="4233800"/>
                <a:ext cx="88018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-</a:t>
                </a:r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функция – ценность состояния</a:t>
                </a:r>
                <a:r>
                  <a:rPr lang="en-US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9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1CA486-7583-D74D-A5DC-84AF1BAF6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988" y="4233800"/>
                <a:ext cx="880182" cy="507831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99B40F-1B99-9B43-A535-A0FF6722FB6A}"/>
              </a:ext>
            </a:extLst>
          </p:cNvPr>
          <p:cNvCxnSpPr>
            <a:cxnSpLocks/>
          </p:cNvCxnSpPr>
          <p:nvPr/>
        </p:nvCxnSpPr>
        <p:spPr>
          <a:xfrm>
            <a:off x="4795620" y="4179939"/>
            <a:ext cx="10562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AE8584-7A43-9A44-B3DB-0BF35B3B8CDC}"/>
                  </a:ext>
                </a:extLst>
              </p:cNvPr>
              <p:cNvSpPr txBox="1"/>
              <p:nvPr/>
            </p:nvSpPr>
            <p:spPr>
              <a:xfrm>
                <a:off x="4760850" y="4233800"/>
                <a:ext cx="1056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900" dirty="0">
                    <a:solidFill>
                      <a:srgbClr val="00B050"/>
                    </a:solidFill>
                  </a:rPr>
                  <a:t>Сумма по всем возможным действиям из состояния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TR" sz="9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AE8584-7A43-9A44-B3DB-0BF35B3B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50" y="4233800"/>
                <a:ext cx="1056283" cy="646331"/>
              </a:xfrm>
              <a:prstGeom prst="rect">
                <a:avLst/>
              </a:prstGeom>
              <a:blipFill>
                <a:blip r:embed="rId11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867F03-9AA0-2043-AF6F-A3B78603A6D1}"/>
                  </a:ext>
                </a:extLst>
              </p:cNvPr>
              <p:cNvSpPr txBox="1"/>
              <p:nvPr/>
            </p:nvSpPr>
            <p:spPr>
              <a:xfrm>
                <a:off x="5948493" y="4233800"/>
                <a:ext cx="136747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-функция - ценность состояния</a:t>
                </a:r>
                <a:r>
                  <a:rPr lang="en-US" sz="9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при действии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9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endParaRPr lang="en-TR" sz="9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867F03-9AA0-2043-AF6F-A3B78603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493" y="4233800"/>
                <a:ext cx="1367475" cy="507831"/>
              </a:xfrm>
              <a:prstGeom prst="rect">
                <a:avLst/>
              </a:prstGeom>
              <a:blipFill>
                <a:blip r:embed="rId1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028019-7D78-1547-AF62-CD9232788122}"/>
              </a:ext>
            </a:extLst>
          </p:cNvPr>
          <p:cNvCxnSpPr>
            <a:cxnSpLocks/>
          </p:cNvCxnSpPr>
          <p:nvPr/>
        </p:nvCxnSpPr>
        <p:spPr>
          <a:xfrm>
            <a:off x="6004681" y="4179939"/>
            <a:ext cx="739786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01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433137" y="330724"/>
            <a:ext cx="8588013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Принцип динамического программирования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49" y="1445513"/>
            <a:ext cx="8450945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Если у нас есть некоторая траектория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через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эта траектория является оптимальной, то эта же траектория будет оптимальной для перехода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4399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50" y="1264350"/>
            <a:ext cx="8169062" cy="3231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 algn="l">
              <a:buNone/>
            </a:pP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Уравнение Беллмана представляет собой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уравнение с </a:t>
            </a:r>
            <a:r>
              <a:rPr lang="ru-RU" sz="1800" dirty="0">
                <a:solidFill>
                  <a:srgbClr val="202122"/>
                </a:solidFill>
                <a:latin typeface="Arial" panose="020B0604020202020204" pitchFamily="34" charset="0"/>
              </a:rPr>
              <a:t>начальными условиями,</a:t>
            </a: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заданными для последнего момента времени (то есть справа), для функции Беллмана, которая выражает минимальное значение критерия оптимизации, которое может быть достигнуто, при условии эволюции системы из текущего состояния в некоторое конечное. </a:t>
            </a:r>
          </a:p>
          <a:p>
            <a:pPr marL="133350" indent="0" algn="l">
              <a:buNone/>
            </a:pP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 это в свою очередь позволяет перейти от решения исходной многошаговой </a:t>
            </a:r>
            <a:r>
              <a:rPr lang="ru-RU" sz="1800" dirty="0">
                <a:solidFill>
                  <a:srgbClr val="202122"/>
                </a:solidFill>
                <a:latin typeface="Arial" panose="020B0604020202020204" pitchFamily="34" charset="0"/>
              </a:rPr>
              <a:t>задачи оптимизации к </a:t>
            </a:r>
            <a:r>
              <a:rPr lang="ru-RU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последовательному решению нескольких одношаговых задач оптимизации.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9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769680"/>
                <a:ext cx="8169062" cy="198434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769680"/>
                <a:ext cx="8169062" cy="1984344"/>
              </a:xfrm>
              <a:prstGeom prst="rect">
                <a:avLst/>
              </a:prstGeom>
              <a:blipFill>
                <a:blip r:embed="rId3"/>
                <a:stretch>
                  <a:fillRect t="-45860" b="-7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01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50" y="1264350"/>
            <a:ext cx="8169062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Уравнение Беллмана для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 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 описывает связь между оценкой значения состояния 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функции) и ожидаемыми наградами в текущем состоянии и всех возможных следующих состояниях. </a:t>
            </a:r>
            <a:endParaRPr lang="en-US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lnSpc>
                <a:spcPct val="115000"/>
              </a:lnSpc>
              <a:buNone/>
            </a:pPr>
            <a:endParaRPr lang="ru-RU" sz="2000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уравнение формализует принцип оптимальности и позволяет находить оптимальные оценки значений состояний.</a:t>
            </a:r>
          </a:p>
          <a:p>
            <a:pPr marL="0" indent="0">
              <a:lnSpc>
                <a:spcPct val="115000"/>
              </a:lnSpc>
              <a:buNone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1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4"/>
                <a:ext cx="816906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(</a:t>
                </a:r>
                <a:r>
                  <a:rPr lang="ru-RU" sz="1600" dirty="0">
                    <a:solidFill>
                      <a:srgbClr val="000000"/>
                    </a:solidFill>
                    <a:latin typeface="STIXMathJax_Normal-italic"/>
                  </a:rPr>
                  <a:t>𝑣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 находясь 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4"/>
                <a:ext cx="8169062" cy="2614800"/>
              </a:xfrm>
              <a:prstGeom prst="rect">
                <a:avLst/>
              </a:prstGeom>
              <a:blipFill>
                <a:blip r:embed="rId3"/>
                <a:stretch>
                  <a:fillRect t="-31401" r="-311" b="-4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319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  <a:blipFill>
                <a:blip r:embed="rId3"/>
                <a:stretch>
                  <a:fillRect t="-20313" b="-2851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19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Решение уравнения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RU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>
                    <a:solidFill>
                      <a:schemeClr val="tx1"/>
                    </a:solidFill>
                  </a:rPr>
                  <a:t>Решение данного уравнения существует для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239279"/>
              </a:xfrm>
              <a:prstGeom prst="rect">
                <a:avLst/>
              </a:prstGeom>
              <a:blipFill>
                <a:blip r:embed="rId3"/>
                <a:stretch>
                  <a:fillRect l="-311" t="-1289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35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𝑞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59707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</a:t>
                </a:r>
                <a:r>
                  <a:rPr lang="en-US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действия 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</a:t>
                </a:r>
                <a:r>
                  <a:rPr lang="en-US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выполнив действие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находясь 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597073"/>
              </a:xfrm>
              <a:prstGeom prst="rect">
                <a:avLst/>
              </a:prstGeom>
              <a:blipFill>
                <a:blip r:embed="rId3"/>
                <a:stretch>
                  <a:fillRect t="-10211" r="-31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184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Правило сравнения политики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Для политики введем частичный порядок:</a:t>
                </a: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Политика 𝜋′ больше или равна политике 𝜋 если 𝑣-функция от политики 𝜋′ больше или равна 𝑣-функции от политики 𝜋 для любого состояния 𝑠.</a:t>
                </a:r>
                <a:endParaRPr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588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6" name="Google Shape;366;p65"/>
              <p:cNvGraphicFramePr/>
              <p:nvPr>
                <p:extLst>
                  <p:ext uri="{D42A27DB-BD31-4B8C-83A1-F6EECF244321}">
                    <p14:modId xmlns:p14="http://schemas.microsoft.com/office/powerpoint/2010/main" val="3611694359"/>
                  </p:ext>
                </p:extLst>
              </p:nvPr>
            </p:nvGraphicFramePr>
            <p:xfrm>
              <a:off x="952500" y="1315594"/>
              <a:ext cx="7239000" cy="1275750"/>
            </p:xfrm>
            <a:graphic>
              <a:graphicData uri="http://schemas.openxmlformats.org/drawingml/2006/table">
                <a:tbl>
                  <a:tblPr>
                    <a:noFill/>
                    <a:tableStyleId>{B623574C-9AE7-4070-A081-93A97D88BCA6}</a:tableStyleId>
                  </a:tblPr>
                  <a:tblGrid>
                    <a:gridCol w="4894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49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1.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Как связаны между собой награда агента и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функция и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функция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2.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На что похоже уравнение Беллмана для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функции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3.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Почему решение уравнения Беллмана существует и какое условие на его существование налагается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6" name="Google Shape;366;p65"/>
              <p:cNvGraphicFramePr/>
              <p:nvPr>
                <p:extLst>
                  <p:ext uri="{D42A27DB-BD31-4B8C-83A1-F6EECF244321}">
                    <p14:modId xmlns:p14="http://schemas.microsoft.com/office/powerpoint/2010/main" val="3611694359"/>
                  </p:ext>
                </p:extLst>
              </p:nvPr>
            </p:nvGraphicFramePr>
            <p:xfrm>
              <a:off x="952500" y="1315594"/>
              <a:ext cx="7239000" cy="1275750"/>
            </p:xfrm>
            <a:graphic>
              <a:graphicData uri="http://schemas.openxmlformats.org/drawingml/2006/table">
                <a:tbl>
                  <a:tblPr>
                    <a:noFill/>
                    <a:tableStyleId>{B623574C-9AE7-4070-A081-93A97D88BCA6}</a:tableStyleId>
                  </a:tblPr>
                  <a:tblGrid>
                    <a:gridCol w="4894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49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9304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1.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533" r="-37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9304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2.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533" t="-100000" r="-37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7142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3.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Почему решение уравнения Беллмана существует и какое условие на его существование налагается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5370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Основные алгоритмы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7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Основные алгоритмы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892436" y="2352495"/>
            <a:ext cx="39216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известны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Policy iteration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Value iteration</a:t>
            </a:r>
          </a:p>
        </p:txBody>
      </p:sp>
      <p:sp>
        <p:nvSpPr>
          <p:cNvPr id="4" name="Google Shape;311;p57">
            <a:extLst>
              <a:ext uri="{FF2B5EF4-FFF2-40B4-BE49-F238E27FC236}">
                <a16:creationId xmlns:a16="http://schemas.microsoft.com/office/drawing/2014/main" id="{1E8EC572-95F8-644A-A00D-6988063AA657}"/>
              </a:ext>
            </a:extLst>
          </p:cNvPr>
          <p:cNvSpPr txBox="1">
            <a:spLocks/>
          </p:cNvSpPr>
          <p:nvPr/>
        </p:nvSpPr>
        <p:spPr>
          <a:xfrm>
            <a:off x="5313389" y="2236378"/>
            <a:ext cx="3707761" cy="2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 известны</a:t>
            </a:r>
          </a:p>
          <a:p>
            <a:pPr marL="0" indent="0">
              <a:lnSpc>
                <a:spcPct val="115000"/>
              </a:lnSpc>
              <a:buNone/>
            </a:pPr>
            <a:endParaRPr lang="ru-RU" sz="1600" dirty="0"/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Monte-Carlo Algorithm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SARSA Algorithm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Q-learning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7DE5A-F7D2-B44E-AC9E-67160D8159B6}"/>
              </a:ext>
            </a:extLst>
          </p:cNvPr>
          <p:cNvSpPr txBox="1"/>
          <p:nvPr/>
        </p:nvSpPr>
        <p:spPr>
          <a:xfrm>
            <a:off x="2011844" y="1304557"/>
            <a:ext cx="5120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Функция награды и функция действия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791609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Кросс-энтропия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164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кросс-энтропии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32458"/>
                <a:ext cx="7866554" cy="37803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57188" indent="-352425">
                  <a:lnSpc>
                    <a:spcPct val="115000"/>
                  </a:lnSpc>
                  <a:buNone/>
                </a:pPr>
                <a:r>
                  <a:rPr lang="ru-RU" sz="1600" dirty="0"/>
                  <a:t>1. 	Оценка политики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Устанавливаем начальное состояние 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 и политику 𝜋</a:t>
                </a:r>
                <a:r>
                  <a:rPr lang="ru-RU" sz="1200" baseline="-25000" dirty="0"/>
                  <a:t>0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</a:t>
                </a:r>
                <a:r>
                  <a:rPr lang="en-US" sz="1200" dirty="0"/>
                  <a:t>, </a:t>
                </a: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)</a:t>
                </a:r>
                <a:r>
                  <a:rPr lang="en-US" sz="1200" dirty="0"/>
                  <a:t>, </a:t>
                </a: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2</a:t>
                </a:r>
                <a:endParaRPr lang="ru-RU" sz="12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...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), получаем награду 𝑅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𝐹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Получили траекторию 𝜏={𝑆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,…,𝑆</a:t>
                </a:r>
                <a:r>
                  <a:rPr lang="ru-RU" sz="1200" baseline="-25000" dirty="0"/>
                  <a:t>𝐹</a:t>
                </a:r>
                <a:r>
                  <a:rPr lang="ru-RU" sz="1200" dirty="0"/>
                  <a:t>}, и награду</a:t>
                </a:r>
                <a:r>
                  <a:rPr lang="en-US" sz="1200" dirty="0"/>
                  <a:t> </a:t>
                </a:r>
                <a:r>
                  <a:rPr lang="ru-RU" sz="1200" dirty="0"/>
                  <a:t>по траектории 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 marL="357188" indent="-352425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357188" indent="-352425">
                  <a:lnSpc>
                    <a:spcPct val="115000"/>
                  </a:lnSpc>
                  <a:buNone/>
                </a:pPr>
                <a:r>
                  <a:rPr lang="ru-RU" sz="1600" dirty="0"/>
                  <a:t>2.	Улучшение политики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160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lang="ru-RU" sz="12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Выбираем </a:t>
                </a:r>
                <a:r>
                  <a:rPr lang="en-US" sz="1200" dirty="0"/>
                  <a:t>k% </a:t>
                </a:r>
                <a:r>
                  <a:rPr lang="ru-RU" sz="1200" dirty="0"/>
                  <a:t>лучших траекторий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"Улучшаем" политику </a:t>
                </a:r>
                <a14:m>
                  <m:oMath xmlns:m="http://schemas.openxmlformats.org/officeDocument/2006/math">
                    <m:r>
                      <a:rPr lang="ru-RU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200" dirty="0"/>
                  <a:t> </a:t>
                </a:r>
                <a:r>
                  <a:rPr lang="ru-RU" sz="1200" dirty="0"/>
                  <a:t>собираем средние действия по каждому состоянию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Назначаем новой политикой среднее действие по лучшим траекториям в каждом состоянии</a:t>
                </a: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32458"/>
                <a:ext cx="7866554" cy="3780317"/>
              </a:xfrm>
              <a:prstGeom prst="rect">
                <a:avLst/>
              </a:prstGeo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0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Монте-Карло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688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Сложности реализации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32459"/>
                <a:ext cx="7866554" cy="19692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Мы не знаем функции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600" dirty="0"/>
                  <a:t> и соответственно не можем вычислить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1600" dirty="0"/>
                  <a:t> – функцию 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-</a:t>
                </a:r>
                <a:r>
                  <a:rPr lang="ru-RU" sz="1600" dirty="0"/>
                  <a:t>функцию.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Если мы сможем посчитать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-</a:t>
                </a:r>
                <a:r>
                  <a:rPr lang="ru-RU" sz="1600" dirty="0"/>
                  <a:t>функцию, то сможем решить задачу. 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32459"/>
                <a:ext cx="7866554" cy="1969296"/>
              </a:xfrm>
              <a:prstGeom prst="rect">
                <a:avLst/>
              </a:prstGeom>
              <a:blipFill>
                <a:blip r:embed="rId3"/>
                <a:stretch>
                  <a:fillRect l="-483" t="-33333" b="-2692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11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Основные алгоритмы.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3050"/>
            <a:ext cx="50955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начальное приближение политики 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</a:t>
                </a:r>
                <a:endParaRPr lang="ru-RU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(⋅|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 переходим в состояние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и переходим в состояние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82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018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/>
              <p:nvPr/>
            </p:nvSpPr>
            <p:spPr>
              <a:xfrm>
                <a:off x="5273269" y="2571750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9" y="2571750"/>
                <a:ext cx="1792735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0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 b="-26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/>
              <p:nvPr/>
            </p:nvSpPr>
            <p:spPr>
              <a:xfrm>
                <a:off x="5273269" y="2324243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9" y="2324243"/>
                <a:ext cx="1792735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19223-87EF-2544-9071-EA90B47B6ED1}"/>
                  </a:ext>
                </a:extLst>
              </p:cNvPr>
              <p:cNvSpPr txBox="1"/>
              <p:nvPr/>
            </p:nvSpPr>
            <p:spPr>
              <a:xfrm>
                <a:off x="5273268" y="3218485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19223-87EF-2544-9071-EA90B47B6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8" y="3218485"/>
                <a:ext cx="1792735" cy="439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591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При достаточно большом количестве повторений мы считаем что эта средняя награда сходится к искомому мат ожиданию: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Функция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представляет собой простое среднее. Вспомним </a:t>
                </a:r>
                <a:r>
                  <a:rPr lang="ru-RU" sz="16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рекурентную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формулу для простого среднего: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можем определить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-функцию на каждом шаге через первый:</a:t>
                </a:r>
              </a:p>
              <a:p>
                <a:pPr marL="133350" indent="0" algn="ctr">
                  <a:buNone/>
                </a:pPr>
                <a:endParaRPr lang="ru-RU" sz="1400" b="0" i="1" u="none" strike="noStrike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68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Пусть у нас задана некоторая политика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массивы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Main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Normal-italic"/>
                          </a:rPr>
                          <m:t>𝐾</m:t>
                        </m:r>
                      </m:e>
                    </m:acc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где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траекторий. </a:t>
                </a:r>
                <a:b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Согласно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 траекторию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награду 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вычисляем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Движемся по траектории и для каждого шага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 ней переопределяем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 случае, если 𝐾 достаточно велико (𝐾≫1) считаем 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мы получим 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Жадным образом улучшаем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 b="-54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41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220006" y="2132725"/>
            <a:ext cx="8801144" cy="61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 algn="ctr">
              <a:buNone/>
            </a:pPr>
            <a:r>
              <a:rPr lang="ru-RU" sz="2800" b="1" dirty="0">
                <a:solidFill>
                  <a:srgbClr val="FF0000"/>
                </a:solidFill>
                <a:latin typeface="Helvetica Neue" panose="02000503000000020004" pitchFamily="2" charset="0"/>
              </a:rPr>
              <a:t>Такой алгоритм работать не будет!</a:t>
            </a:r>
            <a:r>
              <a:rPr lang="en-US" sz="2800" b="1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endParaRPr lang="ru-RU" sz="2800" b="1" dirty="0">
              <a:solidFill>
                <a:srgbClr val="FF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91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- </a:t>
            </a:r>
            <a:r>
              <a:rPr lang="ru-RU" dirty="0"/>
              <a:t>Однорукий бандит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2BF3A0E-8D38-174E-82BA-21D7607FF3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426469"/>
                <a:ext cx="2352653" cy="3416400"/>
              </a:xfrm>
            </p:spPr>
            <p:txBody>
              <a:bodyPr/>
              <a:lstStyle/>
              <a:p>
                <a:r>
                  <a:rPr lang="ru-RU" sz="1400" dirty="0"/>
                  <a:t>Два автомата</a:t>
                </a:r>
              </a:p>
              <a:p>
                <a:r>
                  <a:rPr lang="ru-RU" sz="1400" dirty="0"/>
                  <a:t>Действия</a:t>
                </a:r>
                <a:r>
                  <a:rPr lang="ru-RU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/>
                  <a:t>),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r>
                  <a:rPr lang="ru-RU" sz="1400" dirty="0"/>
                  <a:t>Награда: </a:t>
                </a: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ru-RU" sz="1400" dirty="0"/>
                  <a:t>Политика:</a:t>
                </a:r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419100" indent="-285750"/>
                <a:r>
                  <a:rPr lang="en-US" sz="1400" i="1" dirty="0"/>
                  <a:t>Q</a:t>
                </a:r>
                <a:r>
                  <a:rPr lang="en-US" sz="1400" dirty="0"/>
                  <a:t>-</a:t>
                </a:r>
                <a:r>
                  <a:rPr lang="ru-RU" sz="1400" dirty="0"/>
                  <a:t>функция:</a:t>
                </a:r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:endParaRPr lang="en-US" sz="1400" dirty="0"/>
              </a:p>
              <a:p>
                <a:pPr marL="133350" indent="0">
                  <a:buNone/>
                </a:pPr>
                <a:endParaRPr lang="en-RU" sz="1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2BF3A0E-8D38-174E-82BA-21D7607F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26469"/>
                <a:ext cx="235265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8CC749-9BFC-1642-A931-950E6E098549}"/>
              </a:ext>
            </a:extLst>
          </p:cNvPr>
          <p:cNvSpPr txBox="1"/>
          <p:nvPr/>
        </p:nvSpPr>
        <p:spPr>
          <a:xfrm>
            <a:off x="3169462" y="1553792"/>
            <a:ext cx="5851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Поскольку мы улучшаем политику жадным образом, то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endParaRPr lang="ru-RU" b="0" i="0" u="none" strike="noStrike" baseline="-25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883C3-BDB6-CF4A-B011-D862FB1A6C1C}"/>
              </a:ext>
            </a:extLst>
          </p:cNvPr>
          <p:cNvSpPr txBox="1"/>
          <p:nvPr/>
        </p:nvSpPr>
        <p:spPr>
          <a:xfrm>
            <a:off x="3313842" y="2571750"/>
            <a:ext cx="539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Таким образом мы из-за неудачной инициализации начальной политики </a:t>
            </a:r>
            <a:r>
              <a:rPr lang="ru-RU" sz="1600" b="1" dirty="0">
                <a:latin typeface="Helvetica Neue" panose="02000503000000020004" pitchFamily="2" charset="0"/>
              </a:rPr>
              <a:t>мы </a:t>
            </a: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никогда не попадем в состояние с максимальным выигрышем.</a:t>
            </a:r>
            <a:endParaRPr lang="en-RU" sz="1600" b="1" dirty="0"/>
          </a:p>
        </p:txBody>
      </p:sp>
    </p:spTree>
    <p:extLst>
      <p:ext uri="{BB962C8B-B14F-4D97-AF65-F5344CB8AC3E}">
        <p14:creationId xmlns:p14="http://schemas.microsoft.com/office/powerpoint/2010/main" val="2203130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32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жадная политика</a:t>
                </a:r>
                <a:endParaRPr dirty="0"/>
              </a:p>
            </p:txBody>
          </p:sp>
        </mc:Choice>
        <mc:Fallback xmlns=""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-жадная политика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𝑚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вариантов выбора, на первом шаге полагают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что обеспечивает 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равновероятность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всех действий.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4"/>
                <a:stretch>
                  <a:fillRect t="-51899" b="-189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79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6975"/>
            <a:ext cx="3495512" cy="930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SARSA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37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Temporal-Difference policy evaluation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Мы можем искать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не просто накапливая статистику, а воспользоваться уравнением Беллмана и принципом динамического программирования. Вспомним уравнение Беллмана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действия 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выполнив действие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находясь 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133350" indent="0">
                  <a:buNone/>
                </a:pP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78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Temporal-Difference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учитывая вероятностный характер перехода из каждого состояния можно представить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следующем виде: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Тогда если мы при переходе из состояния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и действия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по выбранной траектории 𝜋 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𝑡+1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то проделав это многократно и усредним результат мы и получим искомое мат ожидание по выбранной траектории. 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Тогда мы можем итерационно искать решение уравнения Беллмана сдвигая текущее значение функции 𝑄(𝑆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)в сторону невязки правых и левых частей уравнения Беллмана: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83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122850" y="1032459"/>
            <a:ext cx="8801144" cy="400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Обратите внимание, что для обновления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необходимо знание ее значения и функции награды на предыдущем и следующем шаге,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т.е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нет необходимости проходить </a:t>
            </a:r>
            <a:r>
              <a:rPr lang="ru-RU" sz="2000" b="1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всю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траекторию для обновления 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33350" indent="0">
              <a:buNone/>
            </a:pPr>
            <a:endParaRPr lang="en-US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3350" indent="0"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Алгори</a:t>
            </a:r>
            <a:r>
              <a:rPr lang="ru-RU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т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 называется 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 набору параметров, необходимых для обновления 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на следующем шаге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𝑅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33350" indent="0">
              <a:buNone/>
            </a:pP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04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состояния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226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BD69D0-BCB1-9E4C-9F92-16F2A5AC6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функции</a:t>
                </a:r>
                <a:endParaRPr lang="en-RU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BD69D0-BCB1-9E4C-9F92-16F2A5AC6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6724D-7F3B-C94D-B569-BC605340E796}"/>
                  </a:ext>
                </a:extLst>
              </p:cNvPr>
              <p:cNvSpPr txBox="1"/>
              <p:nvPr/>
            </p:nvSpPr>
            <p:spPr>
              <a:xfrm>
                <a:off x="945190" y="1668135"/>
                <a:ext cx="7231788" cy="2301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/>
                  <a:t>Монте-Карло - накапливаем статистику и усредняем</a:t>
                </a:r>
                <a:r>
                  <a:rPr lang="en-US" sz="2000" dirty="0"/>
                  <a:t> </a:t>
                </a:r>
                <a:r>
                  <a:rPr lang="ru-RU" sz="2000" dirty="0"/>
                  <a:t>ее: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r>
                  <a:rPr lang="en-US" sz="2000" dirty="0"/>
                  <a:t>SARSA: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6724D-7F3B-C94D-B569-BC605340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90" y="1668135"/>
                <a:ext cx="7231788" cy="2301015"/>
              </a:xfrm>
              <a:prstGeom prst="rect">
                <a:avLst/>
              </a:prstGeom>
              <a:blipFill>
                <a:blip r:embed="rId3"/>
                <a:stretch>
                  <a:fillRect l="-877" t="-1648" b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542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</a:t>
            </a:r>
            <a:br>
              <a:rPr lang="en-US" dirty="0"/>
            </a:br>
            <a:r>
              <a:rPr lang="en-US" dirty="0"/>
              <a:t>Monte-Carlo vs SARSA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1584-A4C0-594B-B2DB-D1C8C1A2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4"/>
            <a:ext cx="6607056" cy="367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12A0-70D9-2F46-94CD-7E979C500314}"/>
                  </a:ext>
                </a:extLst>
              </p:cNvPr>
              <p:cNvSpPr txBox="1"/>
              <p:nvPr/>
            </p:nvSpPr>
            <p:spPr>
              <a:xfrm>
                <a:off x="6868313" y="1426624"/>
                <a:ext cx="19938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Monte-Carlo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12A0-70D9-2F46-94CD-7E979C50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1426624"/>
                <a:ext cx="1993804" cy="1015663"/>
              </a:xfrm>
              <a:prstGeom prst="rect">
                <a:avLst/>
              </a:prstGeom>
              <a:blipFill>
                <a:blip r:embed="rId4"/>
                <a:stretch>
                  <a:fillRect l="-2532" t="-24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22F9E-AC94-1C4C-88B8-688EB02136A9}"/>
                  </a:ext>
                </a:extLst>
              </p:cNvPr>
              <p:cNvSpPr txBox="1"/>
              <p:nvPr/>
            </p:nvSpPr>
            <p:spPr>
              <a:xfrm>
                <a:off x="6868313" y="2503342"/>
                <a:ext cx="19938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22F9E-AC94-1C4C-88B8-688EB0213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2503342"/>
                <a:ext cx="1993804" cy="1015663"/>
              </a:xfrm>
              <a:prstGeom prst="rect">
                <a:avLst/>
              </a:prstGeom>
              <a:blipFill>
                <a:blip r:embed="rId5"/>
                <a:stretch>
                  <a:fillRect l="-2532" t="-3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2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</a:t>
            </a:r>
            <a:br>
              <a:rPr lang="en-US" dirty="0"/>
            </a:br>
            <a:r>
              <a:rPr lang="en-US" dirty="0"/>
              <a:t>Monte-Carlo vs SARSA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1584-A4C0-594B-B2DB-D1C8C1A2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4"/>
            <a:ext cx="6607056" cy="367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CC545-495B-C54A-B2B6-C776AA2177C1}"/>
                  </a:ext>
                </a:extLst>
              </p:cNvPr>
              <p:cNvSpPr txBox="1"/>
              <p:nvPr/>
            </p:nvSpPr>
            <p:spPr>
              <a:xfrm>
                <a:off x="6868313" y="1426624"/>
                <a:ext cx="1993804" cy="108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Monte-Carlo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CC545-495B-C54A-B2B6-C776AA217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1426624"/>
                <a:ext cx="1993804" cy="1083117"/>
              </a:xfrm>
              <a:prstGeom prst="rect">
                <a:avLst/>
              </a:prstGeom>
              <a:blipFill>
                <a:blip r:embed="rId4"/>
                <a:stretch>
                  <a:fillRect l="-2532" t="-2326" b="-383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E25F0-2597-3044-81EE-ACA63E718734}"/>
                  </a:ext>
                </a:extLst>
              </p:cNvPr>
              <p:cNvSpPr txBox="1"/>
              <p:nvPr/>
            </p:nvSpPr>
            <p:spPr>
              <a:xfrm>
                <a:off x="6868313" y="2503342"/>
                <a:ext cx="1993804" cy="115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E25F0-2597-3044-81EE-ACA63E718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2503342"/>
                <a:ext cx="1993804" cy="1150571"/>
              </a:xfrm>
              <a:prstGeom prst="rect">
                <a:avLst/>
              </a:prstGeom>
              <a:blipFill>
                <a:blip r:embed="rId5"/>
                <a:stretch>
                  <a:fillRect l="-2532" t="-12088" b="-373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908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3447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Q-learning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82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Знакомство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с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работы, виртуальное окружение,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git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Ключевые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понятия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агент, среда, награда, политика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Построение модели среды и агента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Основные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алгоритмы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RL: Q-learning, SARSA, Monte Carlo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54211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Обучение на простых игровых сценариях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488550" y="3001952"/>
            <a:ext cx="305639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400694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453696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241688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87921" y="348207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975086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30.11 -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5073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07.12 -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3512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12.12 -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57258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14.12 -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49571" y="410031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19.12 -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9571" y="462653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21.12 -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6" y="457296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70" y="451687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Оптимальная политика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488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b="1" i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Теорема:</a:t>
                </a:r>
              </a:p>
              <a:p>
                <a:pPr marL="133350" indent="0">
                  <a:buNone/>
                </a:pPr>
                <a:endParaRPr lang="en-US" sz="1600" b="1" i="1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Существует такая политика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∀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ru-RU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>
                  <a:solidFill>
                    <a:srgbClr val="000000"/>
                  </a:solidFill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ru-RU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∀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∀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func>
                  </m:oMath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48864"/>
              </a:xfrm>
              <a:prstGeom prst="rect">
                <a:avLst/>
              </a:prstGeom>
              <a:blipFill>
                <a:blip r:embed="rId3"/>
                <a:stretch>
                  <a:fillRect b="-1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DFDE1-A3F0-0341-A325-682EE2946742}"/>
              </a:ext>
            </a:extLst>
          </p:cNvPr>
          <p:cNvSpPr txBox="1"/>
          <p:nvPr/>
        </p:nvSpPr>
        <p:spPr>
          <a:xfrm>
            <a:off x="216127" y="4054248"/>
            <a:ext cx="80828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effectLst/>
                <a:latin typeface="Helvetica Neue" panose="02000503000000020004" pitchFamily="2" charset="0"/>
              </a:rPr>
              <a:t>Доказательство:</a:t>
            </a:r>
          </a:p>
          <a:p>
            <a:r>
              <a:rPr lang="ru-RU" sz="1100">
                <a:effectLst/>
                <a:latin typeface="Helvetica Neue" panose="02000503000000020004" pitchFamily="2" charset="0"/>
              </a:rPr>
              <a:t>«Обучение 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с подкреплением», авторы </a:t>
            </a:r>
            <a:r>
              <a:rPr lang="ru-RU" sz="1100" dirty="0" err="1">
                <a:effectLst/>
                <a:latin typeface="Helvetica Neue" panose="02000503000000020004" pitchFamily="2" charset="0"/>
              </a:rPr>
              <a:t>Саттон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 Р. С., </a:t>
            </a:r>
            <a:r>
              <a:rPr lang="ru-RU" sz="1100" dirty="0" err="1">
                <a:effectLst/>
                <a:latin typeface="Helvetica Neue" panose="02000503000000020004" pitchFamily="2" charset="0"/>
              </a:rPr>
              <a:t>Барто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 Э. Дж.</a:t>
            </a:r>
            <a:r>
              <a:rPr lang="en-US" sz="1100" dirty="0">
                <a:effectLst/>
                <a:latin typeface="Helvetica Neue" panose="02000503000000020004" pitchFamily="2" charset="0"/>
              </a:rPr>
              <a:t>,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100" dirty="0">
                <a:effectLst/>
                <a:latin typeface="Helvetica Neue" panose="02000503000000020004" pitchFamily="2" charset="0"/>
              </a:rPr>
              <a:t>MIT Press, 2018, 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глава 4, раздел 4.2 «Улучшение стратегии», стр. 107-108 </a:t>
            </a:r>
          </a:p>
        </p:txBody>
      </p:sp>
    </p:spTree>
    <p:extLst>
      <p:ext uri="{BB962C8B-B14F-4D97-AF65-F5344CB8AC3E}">
        <p14:creationId xmlns:p14="http://schemas.microsoft.com/office/powerpoint/2010/main" val="2193853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3933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оспользуемся уравнением Беллмана и принципом динамического программирования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aseline="-25000" dirty="0">
                    <a:solidFill>
                      <a:srgbClr val="000000"/>
                    </a:solidFill>
                    <a:latin typeface="STIXMathJax_Normal-italic"/>
                  </a:rPr>
                  <a:t>*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Проводя рассуждения для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аналогично методу 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SARSA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получим возможность искать сразу оптимальную траекторию: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3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40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тояния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 b="-7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313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SARSA</a:t>
            </a:r>
            <a:r>
              <a:rPr lang="ru-RU" sz="3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Q-learning </a:t>
            </a:r>
            <a:r>
              <a:rPr lang="ru-RU" sz="3200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Monte-Carlo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66BBF-D467-EF46-9FDE-D87A4B7ECACC}"/>
              </a:ext>
            </a:extLst>
          </p:cNvPr>
          <p:cNvSpPr txBox="1"/>
          <p:nvPr/>
        </p:nvSpPr>
        <p:spPr>
          <a:xfrm>
            <a:off x="148317" y="1146103"/>
            <a:ext cx="88728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SARSA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является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on-policy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методом, что означает, что он обновляет оценки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 на основе текущей стратегии. В таких ситуациях, когда у вас есть ограниченное количество итераций или желание сохранить стабильность обучения,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предпочтительным выбором. 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Q-learning: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Q-learning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является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off-policy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методом, что означает, что он обновляет оценки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функции, используя жадную стратегию, но выбирает действия для обучения, исходя из другой стратегии (например,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epsilon-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жадной стратегии). Если у вас есть информация о наилучшей стратегии или есть возможность исследовать окружение с использованием других стратегий,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Q-learning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предпочтительным выбором. Когда у вас есть много данных и необходимость обучать на большом объеме информации,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Q-learning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более эффективным, так как он обновляет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функцию в режиме онлайн и может быстрее сходиться.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Метод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часто используется, когда у вас есть длительные эпизоды и вы не можете себе позволить делать обновления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 на каждом шаге. В этом случае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более эффективным, так как он обновляет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функцию только после завершения эпизода. Если ваша задача связана с оценкой вероятностей или оценкой ценности состояний, метод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Monte-Carlo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может быть более подходящим, так как он не требует априорной информации о вероятностях переходов и вознаграждениях.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5102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240680488"/>
              </p:ext>
            </p:extLst>
          </p:nvPr>
        </p:nvGraphicFramePr>
        <p:xfrm>
          <a:off x="952500" y="137274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Кросс-энтропии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14963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Monte-Carlo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SARSA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Q-learning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452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766574769"/>
              </p:ext>
            </p:extLst>
          </p:nvPr>
        </p:nvGraphicFramePr>
        <p:xfrm>
          <a:off x="952500" y="1544194"/>
          <a:ext cx="7239000" cy="141652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про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TIXMathJax_Normal-italic"/>
                        </a:rPr>
                        <a:t>𝑣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-функцию и </a:t>
                      </a:r>
                      <a:r>
                        <a:rPr lang="en-GB" sz="1300" i="1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-GB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чего используется уравнение Беллмана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основные табличные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36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93617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3" y="266682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функция и </a:t>
            </a:r>
            <a:r>
              <a:rPr lang="en-US" sz="1300" i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39747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Уравнение Беллмана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99825" y="409603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етод кросс-энтропии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4"/>
            <a:ext cx="600" cy="730649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6523" y="2124273"/>
            <a:ext cx="602" cy="730649"/>
          </a:xfrm>
          <a:prstGeom prst="curvedConnector3">
            <a:avLst>
              <a:gd name="adj1" fmla="val 3807342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 rot="10800000" flipH="1" flipV="1">
            <a:off x="786523" y="2854922"/>
            <a:ext cx="13302" cy="730649"/>
          </a:xfrm>
          <a:prstGeom prst="curvedConnector3">
            <a:avLst>
              <a:gd name="adj1" fmla="val -171853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7" name="Google Shape;277;p52"/>
          <p:cNvCxnSpPr>
            <a:stCxn id="271" idx="1"/>
            <a:endCxn id="272" idx="1"/>
          </p:cNvCxnSpPr>
          <p:nvPr/>
        </p:nvCxnSpPr>
        <p:spPr>
          <a:xfrm rot="10800000" flipV="1">
            <a:off x="799825" y="3585572"/>
            <a:ext cx="12700" cy="69856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5" name="Google Shape;272;p52">
            <a:extLst>
              <a:ext uri="{FF2B5EF4-FFF2-40B4-BE49-F238E27FC236}">
                <a16:creationId xmlns:a16="http://schemas.microsoft.com/office/drawing/2014/main" id="{0298411D-ABB0-3745-8C42-18F503BA9DC9}"/>
              </a:ext>
            </a:extLst>
          </p:cNvPr>
          <p:cNvSpPr/>
          <p:nvPr/>
        </p:nvSpPr>
        <p:spPr>
          <a:xfrm>
            <a:off x="4959275" y="409603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онте-Карло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272;p52">
                <a:extLst>
                  <a:ext uri="{FF2B5EF4-FFF2-40B4-BE49-F238E27FC236}">
                    <a16:creationId xmlns:a16="http://schemas.microsoft.com/office/drawing/2014/main" id="{66E2179C-1216-6341-A5F3-842698FA0F10}"/>
                  </a:ext>
                </a:extLst>
              </p:cNvPr>
              <p:cNvSpPr/>
              <p:nvPr/>
            </p:nvSpPr>
            <p:spPr>
              <a:xfrm>
                <a:off x="4970173" y="3375194"/>
                <a:ext cx="3384900" cy="376200"/>
              </a:xfrm>
              <a:prstGeom prst="roundRect">
                <a:avLst>
                  <a:gd name="adj" fmla="val 16667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62000" tIns="91425" rIns="16200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𝜖</m:t>
                    </m:r>
                  </m:oMath>
                </a14:m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ru-RU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жадная политика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6" name="Google Shape;272;p52">
                <a:extLst>
                  <a:ext uri="{FF2B5EF4-FFF2-40B4-BE49-F238E27FC236}">
                    <a16:creationId xmlns:a16="http://schemas.microsoft.com/office/drawing/2014/main" id="{66E2179C-1216-6341-A5F3-842698FA0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73" y="3375194"/>
                <a:ext cx="3384900" cy="376200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32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72;p52">
            <a:extLst>
              <a:ext uri="{FF2B5EF4-FFF2-40B4-BE49-F238E27FC236}">
                <a16:creationId xmlns:a16="http://schemas.microsoft.com/office/drawing/2014/main" id="{5CE16A0A-2AB9-2E4C-8B76-3C22A9F4681F}"/>
              </a:ext>
            </a:extLst>
          </p:cNvPr>
          <p:cNvSpPr/>
          <p:nvPr/>
        </p:nvSpPr>
        <p:spPr>
          <a:xfrm>
            <a:off x="4970173" y="26543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TD policy evaluation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72;p52">
            <a:extLst>
              <a:ext uri="{FF2B5EF4-FFF2-40B4-BE49-F238E27FC236}">
                <a16:creationId xmlns:a16="http://schemas.microsoft.com/office/drawing/2014/main" id="{45024451-37D1-CC42-B2CB-0F8BF4B639DE}"/>
              </a:ext>
            </a:extLst>
          </p:cNvPr>
          <p:cNvSpPr/>
          <p:nvPr/>
        </p:nvSpPr>
        <p:spPr>
          <a:xfrm>
            <a:off x="4971975" y="193351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SARSA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72;p52">
            <a:extLst>
              <a:ext uri="{FF2B5EF4-FFF2-40B4-BE49-F238E27FC236}">
                <a16:creationId xmlns:a16="http://schemas.microsoft.com/office/drawing/2014/main" id="{27B0E5DA-C1F4-0845-AA41-6CEE6ED2601B}"/>
              </a:ext>
            </a:extLst>
          </p:cNvPr>
          <p:cNvSpPr/>
          <p:nvPr/>
        </p:nvSpPr>
        <p:spPr>
          <a:xfrm>
            <a:off x="4971975" y="121267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Google Shape;277;p52">
            <a:extLst>
              <a:ext uri="{FF2B5EF4-FFF2-40B4-BE49-F238E27FC236}">
                <a16:creationId xmlns:a16="http://schemas.microsoft.com/office/drawing/2014/main" id="{E62C5B3E-3C99-9D44-95E1-2D68A85B71D8}"/>
              </a:ext>
            </a:extLst>
          </p:cNvPr>
          <p:cNvCxnSpPr>
            <a:cxnSpLocks/>
            <a:stCxn id="16" idx="3"/>
            <a:endCxn id="15" idx="3"/>
          </p:cNvCxnSpPr>
          <p:nvPr/>
        </p:nvCxnSpPr>
        <p:spPr>
          <a:xfrm flipH="1">
            <a:off x="8344175" y="3563294"/>
            <a:ext cx="10898" cy="720840"/>
          </a:xfrm>
          <a:prstGeom prst="curvedConnector3">
            <a:avLst>
              <a:gd name="adj1" fmla="val -20976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2" name="Google Shape;277;p52">
            <a:extLst>
              <a:ext uri="{FF2B5EF4-FFF2-40B4-BE49-F238E27FC236}">
                <a16:creationId xmlns:a16="http://schemas.microsoft.com/office/drawing/2014/main" id="{EA2EF275-3A6D-B049-99A5-561E44D1F2C4}"/>
              </a:ext>
            </a:extLst>
          </p:cNvPr>
          <p:cNvCxnSpPr>
            <a:cxnSpLocks/>
            <a:stCxn id="17" idx="3"/>
            <a:endCxn id="16" idx="3"/>
          </p:cNvCxnSpPr>
          <p:nvPr/>
        </p:nvCxnSpPr>
        <p:spPr>
          <a:xfrm>
            <a:off x="8355073" y="2842455"/>
            <a:ext cx="12700" cy="7208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3" name="Google Shape;277;p52">
            <a:extLst>
              <a:ext uri="{FF2B5EF4-FFF2-40B4-BE49-F238E27FC236}">
                <a16:creationId xmlns:a16="http://schemas.microsoft.com/office/drawing/2014/main" id="{17E6AC98-FFDE-8C4D-99E6-485F5450633E}"/>
              </a:ext>
            </a:extLst>
          </p:cNvPr>
          <p:cNvCxnSpPr>
            <a:cxnSpLocks/>
            <a:stCxn id="18" idx="3"/>
            <a:endCxn id="17" idx="3"/>
          </p:cNvCxnSpPr>
          <p:nvPr/>
        </p:nvCxnSpPr>
        <p:spPr>
          <a:xfrm flipH="1">
            <a:off x="8355073" y="2121616"/>
            <a:ext cx="1802" cy="720839"/>
          </a:xfrm>
          <a:prstGeom prst="curvedConnector3">
            <a:avLst>
              <a:gd name="adj1" fmla="val -1268590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E8E803A9-2762-D145-8353-08B20644F2BD}"/>
              </a:ext>
            </a:extLst>
          </p:cNvPr>
          <p:cNvCxnSpPr>
            <a:cxnSpLocks/>
            <a:stCxn id="19" idx="3"/>
            <a:endCxn id="18" idx="3"/>
          </p:cNvCxnSpPr>
          <p:nvPr/>
        </p:nvCxnSpPr>
        <p:spPr>
          <a:xfrm>
            <a:off x="8356875" y="1400777"/>
            <a:ext cx="12700" cy="72083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52" name="Google Shape;277;p52">
            <a:extLst>
              <a:ext uri="{FF2B5EF4-FFF2-40B4-BE49-F238E27FC236}">
                <a16:creationId xmlns:a16="http://schemas.microsoft.com/office/drawing/2014/main" id="{C3DA980B-8C38-8748-8E03-D98F4F4F5071}"/>
              </a:ext>
            </a:extLst>
          </p:cNvPr>
          <p:cNvCxnSpPr>
            <a:cxnSpLocks/>
            <a:stCxn id="15" idx="1"/>
            <a:endCxn id="272" idx="3"/>
          </p:cNvCxnSpPr>
          <p:nvPr/>
        </p:nvCxnSpPr>
        <p:spPr>
          <a:xfrm rot="10800000">
            <a:off x="4184725" y="4284134"/>
            <a:ext cx="77455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4878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21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12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.23 –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Обучение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моделей на простых игровых сценариях</a:t>
            </a:r>
            <a:endParaRPr lang="en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4249708044"/>
              </p:ext>
            </p:extLst>
          </p:nvPr>
        </p:nvGraphicFramePr>
        <p:xfrm>
          <a:off x="952500" y="1544194"/>
          <a:ext cx="7239000" cy="141652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математическую постановку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про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TIXMathJax_Normal-italic"/>
                        </a:rPr>
                        <a:t>𝑣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-функцию и </a:t>
                      </a:r>
                      <a:r>
                        <a:rPr lang="en-GB" sz="1300" i="1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-GB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для чего используется уравнение Беллмана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85613094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простые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использованию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3897</Words>
  <Application>Microsoft Macintosh PowerPoint</Application>
  <PresentationFormat>On-screen Show (16:9)</PresentationFormat>
  <Paragraphs>575</Paragraphs>
  <Slides>72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90" baseType="lpstr">
      <vt:lpstr>AkayaTelivigala</vt:lpstr>
      <vt:lpstr>STIXMathJax_Variants</vt:lpstr>
      <vt:lpstr>Bradley Hand</vt:lpstr>
      <vt:lpstr>KaTeX_Main</vt:lpstr>
      <vt:lpstr>Google Sans</vt:lpstr>
      <vt:lpstr>KaTeX_Math</vt:lpstr>
      <vt:lpstr>Symbol</vt:lpstr>
      <vt:lpstr>Helvetica Neue</vt:lpstr>
      <vt:lpstr>STIXMathJax_Normal-italic</vt:lpstr>
      <vt:lpstr>Söhne</vt:lpstr>
      <vt:lpstr>Cambria Math</vt:lpstr>
      <vt:lpstr>Calibri</vt:lpstr>
      <vt:lpstr>Roboto</vt:lpstr>
      <vt:lpstr>Arial</vt:lpstr>
      <vt:lpstr>Courier New</vt:lpstr>
      <vt:lpstr>STIXMathJax_Main</vt:lpstr>
      <vt:lpstr>Светлая тема</vt:lpstr>
      <vt:lpstr>Светлая тема</vt:lpstr>
      <vt:lpstr>Reinforcement learning Основные алгоритмы</vt:lpstr>
      <vt:lpstr>Проверить, идет ли запись</vt:lpstr>
      <vt:lpstr>Правила вебинара</vt:lpstr>
      <vt:lpstr>Reinforcement learning. Основные алгоритмы.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Определения</vt:lpstr>
      <vt:lpstr>Марковское свойство</vt:lpstr>
      <vt:lpstr>Политика</vt:lpstr>
      <vt:lpstr>Политика и награда (более строго)</vt:lpstr>
      <vt:lpstr>Вопросы?</vt:lpstr>
      <vt:lpstr>Постановка задачи</vt:lpstr>
      <vt:lpstr>Markov Property</vt:lpstr>
      <vt:lpstr>Задача</vt:lpstr>
      <vt:lpstr>Задача обучения с подкреплением</vt:lpstr>
      <vt:lpstr>Мат ожидание награды</vt:lpstr>
      <vt:lpstr>v-функция и q-функция </vt:lpstr>
      <vt:lpstr>Функция ценности состояния</vt:lpstr>
      <vt:lpstr>Функция ценности состояния-действия</vt:lpstr>
      <vt:lpstr>Принцип динамического программирования</vt:lpstr>
      <vt:lpstr>Уравнение Беллмана</vt:lpstr>
      <vt:lpstr>Уравнение Беллмана для 𝑣-функции </vt:lpstr>
      <vt:lpstr>Уравнение Беллмана</vt:lpstr>
      <vt:lpstr>Уравнение Беллмана для 𝑣-функции </vt:lpstr>
      <vt:lpstr>Уравнение Беллмана для 𝑣-функции </vt:lpstr>
      <vt:lpstr>Решение уравнения Беллмана для 𝑣-функции </vt:lpstr>
      <vt:lpstr>Уравнение Беллмана для 𝑞-функции </vt:lpstr>
      <vt:lpstr>Правило сравнения политики</vt:lpstr>
      <vt:lpstr>Summary</vt:lpstr>
      <vt:lpstr>Вопросы?</vt:lpstr>
      <vt:lpstr>Основные алгоритмы</vt:lpstr>
      <vt:lpstr>Основные алгоритмы</vt:lpstr>
      <vt:lpstr>Кросс-энтропия</vt:lpstr>
      <vt:lpstr>Метод кросс-энтропии</vt:lpstr>
      <vt:lpstr>Монте-Карло</vt:lpstr>
      <vt:lpstr>Сложности реализации</vt:lpstr>
      <vt:lpstr>Монте-Карло</vt:lpstr>
      <vt:lpstr>Монте-Карло</vt:lpstr>
      <vt:lpstr>Монте-Карло</vt:lpstr>
      <vt:lpstr>Монте-Карло</vt:lpstr>
      <vt:lpstr>Монте-Карло</vt:lpstr>
      <vt:lpstr>Монте-Карло – алгоритм решения</vt:lpstr>
      <vt:lpstr>Монте-Карло – алгоритм решения</vt:lpstr>
      <vt:lpstr>Вопросы для проверки - Однорукий бандит</vt:lpstr>
      <vt:lpstr>ϵ-жадная политика</vt:lpstr>
      <vt:lpstr>Вопросы?</vt:lpstr>
      <vt:lpstr>SARSA</vt:lpstr>
      <vt:lpstr>Temporal-Difference policy evaluation</vt:lpstr>
      <vt:lpstr>Temporal-Difference</vt:lpstr>
      <vt:lpstr>SARSA</vt:lpstr>
      <vt:lpstr>SARSA</vt:lpstr>
      <vt:lpstr>v и q функции</vt:lpstr>
      <vt:lpstr>Вопросы для проверки  Monte-Carlo vs SARSA</vt:lpstr>
      <vt:lpstr>Вопросы для проверки  Monte-Carlo vs SARSA</vt:lpstr>
      <vt:lpstr>Вопросы?</vt:lpstr>
      <vt:lpstr>Q-learning</vt:lpstr>
      <vt:lpstr>Оптимальная политика</vt:lpstr>
      <vt:lpstr>Q-learning</vt:lpstr>
      <vt:lpstr>Q-learning</vt:lpstr>
      <vt:lpstr>Сравнение SARSA, Q-learning и Monte-Carlo</vt:lpstr>
      <vt:lpstr>Вопросы?</vt:lpstr>
      <vt:lpstr>Практика</vt:lpstr>
      <vt:lpstr>Практика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29</cp:revision>
  <dcterms:modified xsi:type="dcterms:W3CDTF">2023-12-19T13:39:39Z</dcterms:modified>
</cp:coreProperties>
</file>